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9" r:id="rId1"/>
  </p:sldMasterIdLst>
  <p:notesMasterIdLst>
    <p:notesMasterId r:id="rId26"/>
  </p:notesMasterIdLst>
  <p:sldIdLst>
    <p:sldId id="28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87" r:id="rId19"/>
    <p:sldId id="276" r:id="rId20"/>
    <p:sldId id="277" r:id="rId21"/>
    <p:sldId id="278" r:id="rId22"/>
    <p:sldId id="280" r:id="rId23"/>
    <p:sldId id="281" r:id="rId24"/>
    <p:sldId id="282"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7634" autoAdjust="0"/>
  </p:normalViewPr>
  <p:slideViewPr>
    <p:cSldViewPr snapToGrid="0">
      <p:cViewPr varScale="1">
        <p:scale>
          <a:sx n="74" d="100"/>
          <a:sy n="74" d="100"/>
        </p:scale>
        <p:origin x="216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 sz="1200">
                <a:solidFill>
                  <a:schemeClr val="dk1"/>
                </a:solidFill>
                <a:latin typeface="Calibri"/>
                <a:ea typeface="Calibri"/>
                <a:cs typeface="Calibri"/>
                <a:sym typeface="Calibri"/>
              </a:rPr>
              <a:t>Describe a little bit about yourself. </a:t>
            </a:r>
          </a:p>
        </p:txBody>
      </p:sp>
      <p:sp>
        <p:nvSpPr>
          <p:cNvPr id="125" name="Shape 1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Unless you have less than 150,000 you should have a Trust (Small Estates Affidavit Procedure). </a:t>
            </a:r>
          </a:p>
          <a:p>
            <a:pPr lvl="0">
              <a:spcBef>
                <a:spcPts val="0"/>
              </a:spcBef>
              <a:buNone/>
            </a:pPr>
            <a:r>
              <a:rPr lang="en"/>
              <a:t>Double Check his beneficiary designation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dirty="0"/>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203" name="Shape 20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12</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dirty="0"/>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214" name="Shape 21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13</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dirty="0"/>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225" name="Shape 2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14</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Unless you have less than 150,000 you should have a Trust (Small Estates Affidavit Procedure).   - EXPLAIN POUR OVER WILL </a:t>
            </a:r>
          </a:p>
          <a:p>
            <a:pPr lvl="0" rtl="0">
              <a:spcBef>
                <a:spcPts val="0"/>
              </a:spcBef>
              <a:buNone/>
            </a:pPr>
            <a:r>
              <a:rPr lang="en"/>
              <a:t>Double Check his beneficiary designation </a:t>
            </a:r>
          </a:p>
          <a:p>
            <a:pPr lvl="0" rtl="0">
              <a:spcBef>
                <a:spcPts val="0"/>
              </a:spcBef>
              <a:buClr>
                <a:schemeClr val="dk1"/>
              </a:buClr>
              <a:buSzPct val="100000"/>
              <a:buFont typeface="Arial"/>
              <a:buNone/>
            </a:pPr>
            <a:r>
              <a:rPr lang="en"/>
              <a:t>The most common estate planning document is a Will.  Any property that passes under the terms of a Will is subject to probate administration and the supervision of the probate court, unless (1) the estate is very small, in which case it can sometimes be collected by a declaration without probate administration, or (2) the estate passes entirely to a surviving spouse, no administration is necessary or a shortcut method of confirmation of property passing to the spouse may be elected. An often used alternative is a combination of the pour‑over Will and a funded revocable trust.  There are no income tax advantages and no estate tax advantages to a revocable trust that cannot be obtained through a Will.  The advantages of a revocable trust are:  (1) avoidance of probate administration and a reduction of the costs and administrative burdens thereof; (2) privacy; and (3) avoidance of a conservatorship of the estate if a person becomes unable to manage his or her property.  The disadvantages of a revocable trust are  (1) additional cost to establish the trust and transfer title of assets to the trustee, (2) lack of prior court supervision of the trustee's actions, and (3) some additional administrative burden in operating the trust.</a:t>
            </a:r>
          </a:p>
          <a:p>
            <a:pPr lvl="0" rtl="0">
              <a:spcBef>
                <a:spcPts val="0"/>
              </a:spcBef>
              <a:buClr>
                <a:schemeClr val="dk1"/>
              </a:buClr>
              <a:buSzPct val="100000"/>
              <a:buFont typeface="Arial"/>
              <a:buNone/>
            </a:pPr>
            <a:r>
              <a:rPr lang="en"/>
              <a:t> </a:t>
            </a:r>
          </a:p>
          <a:p>
            <a:pPr lvl="0" rtl="0">
              <a:spcBef>
                <a:spcPts val="0"/>
              </a:spcBef>
              <a:buClr>
                <a:schemeClr val="dk1"/>
              </a:buClr>
              <a:buSzPct val="100000"/>
              <a:buFont typeface="Arial"/>
              <a:buNone/>
            </a:pPr>
            <a:r>
              <a:rPr lang="en"/>
              <a:t>  </a:t>
            </a:r>
          </a:p>
          <a:p>
            <a:pPr lvl="0" rtl="0">
              <a:spcBef>
                <a:spcPts val="0"/>
              </a:spcBef>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7" name="Shape 2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
              <a:t>30 minutes.</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248" name="Shape 2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17</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7" name="Shape 2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
              <a:t>30 minutes.</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248" name="Shape 2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18</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6051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 name="Shape 1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dirty="0">
              <a:solidFill>
                <a:schemeClr val="dk1"/>
              </a:solidFill>
              <a:latin typeface="Calibri"/>
              <a:ea typeface="Calibri"/>
              <a:cs typeface="Calibri"/>
              <a:sym typeface="Calibri"/>
            </a:endParaRPr>
          </a:p>
          <a:p>
            <a:pPr marL="0" marR="0" lvl="0" indent="0" algn="l" rtl="0">
              <a:spcBef>
                <a:spcPts val="0"/>
              </a:spcBef>
              <a:buNone/>
            </a:pPr>
            <a:endParaRPr sz="1200" dirty="0">
              <a:solidFill>
                <a:schemeClr val="dk1"/>
              </a:solidFill>
              <a:latin typeface="Calibri"/>
              <a:ea typeface="Calibri"/>
              <a:cs typeface="Calibri"/>
              <a:sym typeface="Calibri"/>
            </a:endParaRPr>
          </a:p>
        </p:txBody>
      </p:sp>
      <p:sp>
        <p:nvSpPr>
          <p:cNvPr id="136" name="Shape 1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3</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4" name="Shape 2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dirty="0"/>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295" name="Shape 2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21</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2" name="Shape 3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dirty="0"/>
          </a:p>
          <a:p>
            <a:pPr marL="457200" lvl="0" indent="-228600" rtl="0">
              <a:lnSpc>
                <a:spcPct val="135000"/>
              </a:lnSpc>
              <a:spcBef>
                <a:spcPts val="0"/>
              </a:spcBef>
              <a:buClr>
                <a:srgbClr val="434343"/>
              </a:buClr>
              <a:buFont typeface="Open Sans"/>
              <a:buChar char="●"/>
            </a:pPr>
            <a:r>
              <a:rPr lang="en">
                <a:solidFill>
                  <a:schemeClr val="dk1"/>
                </a:solidFill>
                <a:latin typeface="Open Sans"/>
                <a:ea typeface="Open Sans"/>
                <a:cs typeface="Open Sans"/>
                <a:sym typeface="Open Sans"/>
              </a:rPr>
              <a:t>Property in California may have, in general, three characters:  separate property, community property, and quasi‑community property.  </a:t>
            </a:r>
          </a:p>
        </p:txBody>
      </p:sp>
      <p:sp>
        <p:nvSpPr>
          <p:cNvPr id="313" name="Shape 3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22</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2" name="Shape 322"/>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dirty="0"/>
          </a:p>
          <a:p>
            <a:pPr marL="457200" lvl="0" indent="-228600" rtl="0">
              <a:lnSpc>
                <a:spcPct val="135000"/>
              </a:lnSpc>
              <a:spcBef>
                <a:spcPts val="0"/>
              </a:spcBef>
              <a:buClr>
                <a:srgbClr val="434343"/>
              </a:buClr>
              <a:buFont typeface="Open Sans"/>
              <a:buChar char="●"/>
            </a:pPr>
            <a:r>
              <a:rPr lang="en">
                <a:solidFill>
                  <a:schemeClr val="dk1"/>
                </a:solidFill>
                <a:latin typeface="Open Sans"/>
                <a:ea typeface="Open Sans"/>
                <a:cs typeface="Open Sans"/>
                <a:sym typeface="Open Sans"/>
              </a:rPr>
              <a:t>Property in California may have, in general, three characters:  separate property, community property, and quasi‑community property.  </a:t>
            </a:r>
          </a:p>
        </p:txBody>
      </p:sp>
      <p:sp>
        <p:nvSpPr>
          <p:cNvPr id="323" name="Shape 323"/>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23</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2" name="Shape 3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
              <a:t>45 minutes.</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333" name="Shape 3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24</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Good news! There are two solutions.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5</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What exactly is estate planning? </a:t>
            </a:r>
            <a:r>
              <a:rPr lang="en" sz="1200">
                <a:solidFill>
                  <a:schemeClr val="dk1"/>
                </a:solidFill>
                <a:latin typeface="Calibri"/>
                <a:ea typeface="Calibri"/>
                <a:cs typeface="Calibri"/>
                <a:sym typeface="Calibri"/>
              </a:rPr>
              <a:t> There is a also a federal estate tax for estates that are in excess of 5.4 - cumulative between when you are alive and dead. </a:t>
            </a:r>
          </a:p>
          <a:p>
            <a:pPr marL="0" marR="0" lvl="0" indent="0" algn="l" rtl="0">
              <a:spcBef>
                <a:spcPts val="0"/>
              </a:spcBef>
              <a:buSzPct val="25000"/>
              <a:buNone/>
            </a:pPr>
            <a:r>
              <a:rPr lang="en" sz="1200">
                <a:solidFill>
                  <a:schemeClr val="dk1"/>
                </a:solidFill>
                <a:latin typeface="Calibri"/>
                <a:ea typeface="Calibri"/>
                <a:cs typeface="Calibri"/>
                <a:sym typeface="Calibri"/>
              </a:rPr>
              <a:t>Transfer of assets - at death </a:t>
            </a:r>
          </a:p>
        </p:txBody>
      </p:sp>
      <p:sp>
        <p:nvSpPr>
          <p:cNvPr id="157" name="Shape 1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6</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
              <a:t>Debt </a:t>
            </a:r>
          </a:p>
        </p:txBody>
      </p:sp>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
        <p:nvSpPr>
          <p:cNvPr id="175" name="Shape 1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8</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 sz="1200">
                <a:solidFill>
                  <a:schemeClr val="dk1"/>
                </a:solidFill>
                <a:latin typeface="Calibri"/>
                <a:ea typeface="Calibri"/>
                <a:cs typeface="Calibri"/>
                <a:sym typeface="Calibri"/>
              </a:rPr>
              <a:t>15 minutes.</a:t>
            </a:r>
          </a:p>
        </p:txBody>
      </p:sp>
      <p:sp>
        <p:nvSpPr>
          <p:cNvPr id="182" name="Shape 1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9</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577850"/>
            <a:ext cx="8086725" cy="2514600"/>
          </a:xfrm>
        </p:spPr>
        <p:txBody>
          <a:bodyPr anchor="b">
            <a:noAutofit/>
          </a:bodyPr>
          <a:lstStyle>
            <a:lvl1pPr algn="l">
              <a:lnSpc>
                <a:spcPct val="80000"/>
              </a:lnSpc>
              <a:defRPr sz="6600" spc="-9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3155157"/>
            <a:ext cx="6921151" cy="1234440"/>
          </a:xfrm>
        </p:spPr>
        <p:txBody>
          <a:bodyPr>
            <a:normAutofit/>
          </a:bodyPr>
          <a:lstStyle>
            <a:lvl1pPr marL="0" indent="0" algn="l">
              <a:buNone/>
              <a:defRPr sz="2400">
                <a:solidFill>
                  <a:schemeClr val="bg1"/>
                </a:solidFill>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5DD0591-3A66-1940-AFDB-9B839792820F}" type="datetimeFigureOut">
              <a:rPr lang="en-US" smtClean="0"/>
              <a:t>3/1/2023</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DB987431-40DA-DD4F-80DD-4F184C1A75DB}" type="slidenum">
              <a:rPr lang="en-US" smtClean="0"/>
              <a:t>‹#›</a:t>
            </a:fld>
            <a:endParaRPr lang="en-US" dirty="0"/>
          </a:p>
        </p:txBody>
      </p:sp>
    </p:spTree>
    <p:extLst>
      <p:ext uri="{BB962C8B-B14F-4D97-AF65-F5344CB8AC3E}">
        <p14:creationId xmlns:p14="http://schemas.microsoft.com/office/powerpoint/2010/main" val="3476238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091168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521494"/>
            <a:ext cx="1971675" cy="36004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535782"/>
            <a:ext cx="5800725" cy="40505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5607658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nternal - White and Orange Title Bar">
    <p:spTree>
      <p:nvGrpSpPr>
        <p:cNvPr id="1" name="Shape 61"/>
        <p:cNvGrpSpPr/>
        <p:nvPr/>
      </p:nvGrpSpPr>
      <p:grpSpPr>
        <a:xfrm>
          <a:off x="0" y="0"/>
          <a:ext cx="0" cy="0"/>
          <a:chOff x="0" y="0"/>
          <a:chExt cx="0" cy="0"/>
        </a:xfrm>
      </p:grpSpPr>
      <p:sp>
        <p:nvSpPr>
          <p:cNvPr id="65" name="Shape 65"/>
          <p:cNvSpPr txBox="1">
            <a:spLocks noGrp="1"/>
          </p:cNvSpPr>
          <p:nvPr>
            <p:ph type="body" idx="1"/>
          </p:nvPr>
        </p:nvSpPr>
        <p:spPr>
          <a:xfrm>
            <a:off x="358678" y="1259841"/>
            <a:ext cx="7030499" cy="1680300"/>
          </a:xfrm>
          <a:prstGeom prst="rect">
            <a:avLst/>
          </a:prstGeom>
          <a:noFill/>
          <a:ln>
            <a:noFill/>
          </a:ln>
        </p:spPr>
        <p:txBody>
          <a:bodyPr lIns="91425" tIns="91425" rIns="91425" bIns="91425" anchor="t" anchorCtr="0"/>
          <a:lstStyle>
            <a:lvl1pPr marL="0" lvl="0" indent="0" rtl="0">
              <a:lnSpc>
                <a:spcPct val="75000"/>
              </a:lnSpc>
              <a:spcBef>
                <a:spcPts val="0"/>
              </a:spcBef>
              <a:buClr>
                <a:srgbClr val="840008"/>
              </a:buClr>
              <a:buFont typeface="Source Sans Pro"/>
              <a:buNone/>
              <a:defRPr/>
            </a:lvl1pPr>
            <a:lvl2pPr marL="457200" lvl="1" indent="0" rtl="0">
              <a:spcBef>
                <a:spcPts val="0"/>
              </a:spcBef>
              <a:buClr>
                <a:srgbClr val="888888"/>
              </a:buClr>
              <a:buFont typeface="Source Sans Pro"/>
              <a:buNone/>
              <a:defRPr/>
            </a:lvl2pPr>
            <a:lvl3pPr marL="914400" lvl="2" indent="0" rtl="0">
              <a:spcBef>
                <a:spcPts val="0"/>
              </a:spcBef>
              <a:buClr>
                <a:srgbClr val="888888"/>
              </a:buClr>
              <a:buFont typeface="Source Sans Pro"/>
              <a:buNone/>
              <a:defRPr/>
            </a:lvl3pPr>
            <a:lvl4pPr marL="1371600" lvl="3" indent="0" rtl="0">
              <a:spcBef>
                <a:spcPts val="0"/>
              </a:spcBef>
              <a:buClr>
                <a:srgbClr val="888888"/>
              </a:buClr>
              <a:buFont typeface="Source Sans Pro"/>
              <a:buNone/>
              <a:defRPr/>
            </a:lvl4pPr>
            <a:lvl5pPr marL="1828800" lvl="4" indent="0" rtl="0">
              <a:spcBef>
                <a:spcPts val="0"/>
              </a:spcBef>
              <a:buClr>
                <a:srgbClr val="888888"/>
              </a:buClr>
              <a:buFont typeface="Source Sans Pro"/>
              <a:buNone/>
              <a:defRPr/>
            </a:lvl5pPr>
            <a:lvl6pPr marL="2286000" lvl="5" indent="0" rtl="0">
              <a:spcBef>
                <a:spcPts val="0"/>
              </a:spcBef>
              <a:buClr>
                <a:srgbClr val="888888"/>
              </a:buClr>
              <a:buFont typeface="Source Sans Pro"/>
              <a:buNone/>
              <a:defRPr/>
            </a:lvl6pPr>
            <a:lvl7pPr marL="2743200" lvl="6" indent="0" rtl="0">
              <a:spcBef>
                <a:spcPts val="0"/>
              </a:spcBef>
              <a:buClr>
                <a:srgbClr val="888888"/>
              </a:buClr>
              <a:buFont typeface="Source Sans Pro"/>
              <a:buNone/>
              <a:defRPr/>
            </a:lvl7pPr>
            <a:lvl8pPr marL="3200400" lvl="7" indent="0" rtl="0">
              <a:spcBef>
                <a:spcPts val="0"/>
              </a:spcBef>
              <a:buClr>
                <a:srgbClr val="888888"/>
              </a:buClr>
              <a:buFont typeface="Source Sans Pro"/>
              <a:buNone/>
              <a:defRPr/>
            </a:lvl8pPr>
            <a:lvl9pPr marL="3657600" lvl="8" indent="0" rtl="0">
              <a:spcBef>
                <a:spcPts val="0"/>
              </a:spcBef>
              <a:buClr>
                <a:srgbClr val="888888"/>
              </a:buClr>
              <a:buFont typeface="Source Sans Pro"/>
              <a:buNone/>
              <a:defRPr/>
            </a:lvl9pPr>
          </a:lstStyle>
          <a:p>
            <a:endParaRPr/>
          </a:p>
        </p:txBody>
      </p:sp>
      <p:sp>
        <p:nvSpPr>
          <p:cNvPr id="66" name="Shape 66"/>
          <p:cNvSpPr txBox="1">
            <a:spLocks noGrp="1"/>
          </p:cNvSpPr>
          <p:nvPr>
            <p:ph type="title"/>
          </p:nvPr>
        </p:nvSpPr>
        <p:spPr>
          <a:xfrm>
            <a:off x="358676" y="343055"/>
            <a:ext cx="8229600" cy="384299"/>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7" name="Shape 67"/>
          <p:cNvSpPr txBox="1">
            <a:spLocks noGrp="1"/>
          </p:cNvSpPr>
          <p:nvPr>
            <p:ph type="body" idx="2"/>
          </p:nvPr>
        </p:nvSpPr>
        <p:spPr>
          <a:xfrm>
            <a:off x="380032" y="3149600"/>
            <a:ext cx="7059599" cy="1460099"/>
          </a:xfrm>
          <a:prstGeom prst="rect">
            <a:avLst/>
          </a:prstGeom>
          <a:noFill/>
          <a:ln>
            <a:noFill/>
          </a:ln>
        </p:spPr>
        <p:txBody>
          <a:bodyPr lIns="91425" tIns="91425" rIns="91425" bIns="91425" anchor="t" anchorCtr="0"/>
          <a:lstStyle>
            <a:lvl1pPr marL="182880" lvl="0" indent="-68579" rtl="0">
              <a:lnSpc>
                <a:spcPct val="100000"/>
              </a:lnSpc>
              <a:spcBef>
                <a:spcPts val="0"/>
              </a:spcBef>
              <a:buClr>
                <a:srgbClr val="7F7F7F"/>
              </a:buClr>
              <a:buFont typeface="Noto Symbol"/>
              <a:buChar char="▪"/>
              <a:defRPr/>
            </a:lvl1pPr>
            <a:lvl2pPr marL="285750" lvl="1" indent="-171450" rtl="0">
              <a:spcBef>
                <a:spcPts val="0"/>
              </a:spcBef>
              <a:buClr>
                <a:srgbClr val="595959"/>
              </a:buClr>
              <a:buFont typeface="Arial"/>
              <a:buChar char="•"/>
              <a:defRPr/>
            </a:lvl2pPr>
            <a:lvl3pPr marL="640080" lvl="2" indent="-81280" rtl="0">
              <a:lnSpc>
                <a:spcPct val="100000"/>
              </a:lnSpc>
              <a:spcBef>
                <a:spcPts val="0"/>
              </a:spcBef>
              <a:buClr>
                <a:srgbClr val="7F7F7F"/>
              </a:buClr>
              <a:buFont typeface="Noto Symbol"/>
              <a:buChar char="✓"/>
              <a:defRPr/>
            </a:lvl3pPr>
            <a:lvl4pPr lvl="3" rtl="0">
              <a:spcBef>
                <a:spcPts val="0"/>
              </a:spcBef>
              <a:defRPr/>
            </a:lvl4pPr>
            <a:lvl5pPr marL="365760" lvl="4" indent="-73659" rtl="0">
              <a:lnSpc>
                <a:spcPct val="100000"/>
              </a:lnSpc>
              <a:spcBef>
                <a:spcPts val="0"/>
              </a:spcBef>
              <a:spcAft>
                <a:spcPts val="600"/>
              </a:spcAft>
              <a:buClr>
                <a:srgbClr val="7F7F7F"/>
              </a:buClr>
              <a:buFont typeface="Arial"/>
              <a:buChar char="•"/>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898774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Internal - Mixed White and Green">
    <p:spTree>
      <p:nvGrpSpPr>
        <p:cNvPr id="1" name="Shape 55"/>
        <p:cNvGrpSpPr/>
        <p:nvPr/>
      </p:nvGrpSpPr>
      <p:grpSpPr>
        <a:xfrm>
          <a:off x="0" y="0"/>
          <a:ext cx="0" cy="0"/>
          <a:chOff x="0" y="0"/>
          <a:chExt cx="0" cy="0"/>
        </a:xfrm>
      </p:grpSpPr>
      <p:sp>
        <p:nvSpPr>
          <p:cNvPr id="57" name="Shape 57"/>
          <p:cNvSpPr txBox="1">
            <a:spLocks noGrp="1"/>
          </p:cNvSpPr>
          <p:nvPr>
            <p:ph type="body" idx="1"/>
          </p:nvPr>
        </p:nvSpPr>
        <p:spPr>
          <a:xfrm>
            <a:off x="358678" y="1259840"/>
            <a:ext cx="7030499" cy="2488799"/>
          </a:xfrm>
          <a:prstGeom prst="rect">
            <a:avLst/>
          </a:prstGeom>
          <a:noFill/>
          <a:ln>
            <a:noFill/>
          </a:ln>
        </p:spPr>
        <p:txBody>
          <a:bodyPr lIns="91425" tIns="91425" rIns="91425" bIns="91425" anchor="t" anchorCtr="0"/>
          <a:lstStyle>
            <a:lvl1pPr marL="0" lvl="0" indent="0" rtl="0">
              <a:lnSpc>
                <a:spcPct val="75000"/>
              </a:lnSpc>
              <a:spcBef>
                <a:spcPts val="0"/>
              </a:spcBef>
              <a:buClr>
                <a:schemeClr val="lt1"/>
              </a:buClr>
              <a:buFont typeface="Source Sans Pro"/>
              <a:buNone/>
              <a:defRPr/>
            </a:lvl1pPr>
            <a:lvl2pPr marL="457200" lvl="1" indent="0" rtl="0">
              <a:spcBef>
                <a:spcPts val="0"/>
              </a:spcBef>
              <a:buClr>
                <a:srgbClr val="888888"/>
              </a:buClr>
              <a:buFont typeface="Source Sans Pro"/>
              <a:buNone/>
              <a:defRPr/>
            </a:lvl2pPr>
            <a:lvl3pPr marL="914400" lvl="2" indent="0" rtl="0">
              <a:spcBef>
                <a:spcPts val="0"/>
              </a:spcBef>
              <a:buClr>
                <a:srgbClr val="888888"/>
              </a:buClr>
              <a:buFont typeface="Source Sans Pro"/>
              <a:buNone/>
              <a:defRPr/>
            </a:lvl3pPr>
            <a:lvl4pPr marL="1371600" lvl="3" indent="0" rtl="0">
              <a:spcBef>
                <a:spcPts val="0"/>
              </a:spcBef>
              <a:buClr>
                <a:srgbClr val="888888"/>
              </a:buClr>
              <a:buFont typeface="Source Sans Pro"/>
              <a:buNone/>
              <a:defRPr/>
            </a:lvl4pPr>
            <a:lvl5pPr marL="1828800" lvl="4" indent="0" rtl="0">
              <a:spcBef>
                <a:spcPts val="0"/>
              </a:spcBef>
              <a:buClr>
                <a:srgbClr val="888888"/>
              </a:buClr>
              <a:buFont typeface="Source Sans Pro"/>
              <a:buNone/>
              <a:defRPr/>
            </a:lvl5pPr>
            <a:lvl6pPr marL="2286000" lvl="5" indent="0" rtl="0">
              <a:spcBef>
                <a:spcPts val="0"/>
              </a:spcBef>
              <a:buClr>
                <a:srgbClr val="888888"/>
              </a:buClr>
              <a:buFont typeface="Source Sans Pro"/>
              <a:buNone/>
              <a:defRPr/>
            </a:lvl6pPr>
            <a:lvl7pPr marL="2743200" lvl="6" indent="0" rtl="0">
              <a:spcBef>
                <a:spcPts val="0"/>
              </a:spcBef>
              <a:buClr>
                <a:srgbClr val="888888"/>
              </a:buClr>
              <a:buFont typeface="Source Sans Pro"/>
              <a:buNone/>
              <a:defRPr/>
            </a:lvl7pPr>
            <a:lvl8pPr marL="3200400" lvl="7" indent="0" rtl="0">
              <a:spcBef>
                <a:spcPts val="0"/>
              </a:spcBef>
              <a:buClr>
                <a:srgbClr val="888888"/>
              </a:buClr>
              <a:buFont typeface="Source Sans Pro"/>
              <a:buNone/>
              <a:defRPr/>
            </a:lvl8pPr>
            <a:lvl9pPr marL="3657600" lvl="8" indent="0" rtl="0">
              <a:spcBef>
                <a:spcPts val="0"/>
              </a:spcBef>
              <a:buClr>
                <a:srgbClr val="888888"/>
              </a:buClr>
              <a:buFont typeface="Source Sans Pro"/>
              <a:buNone/>
              <a:defRPr/>
            </a:lvl9pPr>
          </a:lstStyle>
          <a:p>
            <a:endParaRPr/>
          </a:p>
        </p:txBody>
      </p:sp>
      <p:sp>
        <p:nvSpPr>
          <p:cNvPr id="58" name="Shape 58"/>
          <p:cNvSpPr txBox="1">
            <a:spLocks noGrp="1"/>
          </p:cNvSpPr>
          <p:nvPr>
            <p:ph type="title"/>
          </p:nvPr>
        </p:nvSpPr>
        <p:spPr>
          <a:xfrm>
            <a:off x="358676" y="347472"/>
            <a:ext cx="8229600" cy="362999"/>
          </a:xfrm>
          <a:prstGeom prst="rect">
            <a:avLst/>
          </a:prstGeom>
          <a:noFill/>
          <a:ln>
            <a:noFill/>
          </a:ln>
        </p:spPr>
        <p:txBody>
          <a:bodyPr lIns="91425" tIns="91425" rIns="91425" bIns="91425" anchor="ctr" anchorCtr="0"/>
          <a:lstStyle>
            <a:lvl1pPr lvl="0" algn="l" rtl="0">
              <a:lnSpc>
                <a:spcPct val="80000"/>
              </a:lnSpc>
              <a:spcBef>
                <a:spcPts val="0"/>
              </a:spcBef>
              <a:buClr>
                <a:schemeClr val="lt1"/>
              </a:buClr>
              <a:buFont typeface="Source Sans Pro"/>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1285809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506812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575564"/>
            <a:ext cx="8085582" cy="2516886"/>
          </a:xfrm>
        </p:spPr>
        <p:txBody>
          <a:bodyPr anchor="b">
            <a:normAutofit/>
          </a:bodyPr>
          <a:lstStyle>
            <a:lvl1pPr>
              <a:lnSpc>
                <a:spcPct val="80000"/>
              </a:lnSpc>
              <a:defRPr sz="66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3153157"/>
            <a:ext cx="6919722" cy="1234440"/>
          </a:xfrm>
        </p:spPr>
        <p:txBody>
          <a:bodyPr anchor="t">
            <a:normAutofit/>
          </a:bodyPr>
          <a:lstStyle>
            <a:lvl1pPr marL="0" indent="0">
              <a:buNone/>
              <a:defRPr sz="24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4282224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498601"/>
            <a:ext cx="3497580" cy="282549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08498" y="1498601"/>
            <a:ext cx="3497580" cy="282549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7595686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1530350"/>
            <a:ext cx="3497580" cy="54255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7492" y="2064813"/>
            <a:ext cx="3497580" cy="2400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05706" y="1528826"/>
            <a:ext cx="3497580" cy="541782"/>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05706" y="2063243"/>
            <a:ext cx="3497580" cy="2400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9753621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2913661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lvl="0" rtl="0">
              <a:spcBef>
                <a:spcPts val="0"/>
              </a:spcBef>
              <a:buNone/>
            </a:pPr>
            <a:fld id="{00000000-1234-1234-1234-123412341234}" type="slidenum">
              <a:rPr lang="en" smtClean="0"/>
              <a:t>‹#›</a:t>
            </a:fld>
            <a:endParaRPr lang="en"/>
          </a:p>
        </p:txBody>
      </p:sp>
    </p:spTree>
    <p:extLst>
      <p:ext uri="{BB962C8B-B14F-4D97-AF65-F5344CB8AC3E}">
        <p14:creationId xmlns:p14="http://schemas.microsoft.com/office/powerpoint/2010/main" val="362669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406712"/>
            <a:ext cx="2537460" cy="1440180"/>
          </a:xfrm>
        </p:spPr>
        <p:txBody>
          <a:bodyPr anchor="b">
            <a:noAutofit/>
          </a:bodyPr>
          <a:lstStyle>
            <a:lvl1pPr>
              <a:lnSpc>
                <a:spcPct val="85000"/>
              </a:lnSpc>
              <a:defRPr sz="3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571500"/>
            <a:ext cx="4572000" cy="3429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1883860"/>
            <a:ext cx="2548890" cy="2345240"/>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11419409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4064001"/>
            <a:ext cx="8085582" cy="459962"/>
          </a:xfrm>
        </p:spPr>
        <p:txBody>
          <a:bodyPr anchor="b">
            <a:normAutofit/>
          </a:bodyPr>
          <a:lstStyle>
            <a:lvl1pPr>
              <a:defRPr sz="24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3998214"/>
          </a:xfrm>
          <a:solidFill>
            <a:schemeClr val="accent1">
              <a:lumMod val="40000"/>
              <a:lumOff val="60000"/>
            </a:schemeClr>
          </a:solidFill>
        </p:spPr>
        <p:txBody>
          <a:bodyPr anchor="t"/>
          <a:lstStyle>
            <a:lvl1pPr marL="0" indent="0" algn="ctr">
              <a:spcBef>
                <a:spcPts val="600"/>
              </a:spcBef>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507492" y="4432301"/>
            <a:ext cx="6922008" cy="400050"/>
          </a:xfrm>
        </p:spPr>
        <p:txBody>
          <a:bodyPr>
            <a:normAutofit/>
          </a:bodyPr>
          <a:lstStyle>
            <a:lvl1pPr marL="0" indent="0">
              <a:lnSpc>
                <a:spcPct val="90000"/>
              </a:lnSpc>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4509A250-FF31-4206-8172-F9D3106AACB1}" type="datetimeFigureOut">
              <a:rPr lang="en-US" smtClean="0"/>
              <a:t>3/1/2023</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309176672"/>
      </p:ext>
    </p:extLst>
  </p:cSld>
  <p:clrMapOvr>
    <a:overrideClrMapping bg1="lt1" tx1="dk1" bg2="lt2" tx2="dk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374650"/>
            <a:ext cx="8079581" cy="124364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492" y="1508760"/>
            <a:ext cx="8065294" cy="28246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4809335"/>
            <a:ext cx="3086100" cy="171450"/>
          </a:xfrm>
          <a:prstGeom prst="rect">
            <a:avLst/>
          </a:prstGeom>
        </p:spPr>
        <p:txBody>
          <a:bodyPr vert="horz" lIns="91440" tIns="45720" rIns="91440" bIns="45720" rtlCol="0" anchor="ctr"/>
          <a:lstStyle>
            <a:lvl1pPr algn="l">
              <a:defRPr sz="713">
                <a:solidFill>
                  <a:schemeClr val="tx1">
                    <a:alpha val="80000"/>
                  </a:schemeClr>
                </a:solidFill>
              </a:defRPr>
            </a:lvl1pPr>
          </a:lstStyle>
          <a:p>
            <a:fld id="{4AAD347D-5ACD-4C99-B74B-A9C85AD731AF}" type="datetimeFigureOut">
              <a:rPr lang="en-US" smtClean="0"/>
              <a:t>3/1/2023</a:t>
            </a:fld>
            <a:endParaRPr lang="en-US" dirty="0"/>
          </a:p>
        </p:txBody>
      </p:sp>
      <p:sp>
        <p:nvSpPr>
          <p:cNvPr id="5" name="Footer Placeholder 4"/>
          <p:cNvSpPr>
            <a:spLocks noGrp="1"/>
          </p:cNvSpPr>
          <p:nvPr>
            <p:ph type="ftr" sz="quarter" idx="3"/>
          </p:nvPr>
        </p:nvSpPr>
        <p:spPr>
          <a:xfrm>
            <a:off x="514350" y="4916023"/>
            <a:ext cx="3771900" cy="171450"/>
          </a:xfrm>
          <a:prstGeom prst="rect">
            <a:avLst/>
          </a:prstGeom>
        </p:spPr>
        <p:txBody>
          <a:bodyPr vert="horz" lIns="91440" tIns="45720" rIns="91440" bIns="45720" rtlCol="0" anchor="ctr"/>
          <a:lstStyle>
            <a:lvl1pPr algn="l">
              <a:defRPr sz="713"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6572945" y="4407310"/>
            <a:ext cx="2194560" cy="1047779"/>
          </a:xfrm>
          <a:prstGeom prst="rect">
            <a:avLst/>
          </a:prstGeom>
        </p:spPr>
        <p:txBody>
          <a:bodyPr vert="horz" lIns="91440" tIns="45720" rIns="91440" bIns="45720" rtlCol="0" anchor="b"/>
          <a:lstStyle>
            <a:lvl1pPr algn="r">
              <a:defRPr sz="7725" b="0">
                <a:ln>
                  <a:noFill/>
                </a:ln>
                <a:solidFill>
                  <a:schemeClr val="accent1">
                    <a:alpha val="25000"/>
                  </a:schemeClr>
                </a:solidFill>
                <a:latin typeface="+mj-lt"/>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59843038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sldNum="0" hdr="0" ftr="0" dt="0"/>
  <p:txStyles>
    <p:titleStyle>
      <a:lvl1pPr algn="l" defTabSz="685800" rtl="0" eaLnBrk="1" latinLnBrk="0" hangingPunct="1">
        <a:lnSpc>
          <a:spcPct val="85000"/>
        </a:lnSpc>
        <a:spcBef>
          <a:spcPct val="0"/>
        </a:spcBef>
        <a:buNone/>
        <a:defRPr sz="405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60604"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7;p12">
            <a:extLst>
              <a:ext uri="{FF2B5EF4-FFF2-40B4-BE49-F238E27FC236}">
                <a16:creationId xmlns:a16="http://schemas.microsoft.com/office/drawing/2014/main" id="{A6D25219-AA5F-354A-A8B9-E4D316FAEC4C}"/>
              </a:ext>
            </a:extLst>
          </p:cNvPr>
          <p:cNvSpPr txBox="1">
            <a:spLocks noGrp="1"/>
          </p:cNvSpPr>
          <p:nvPr>
            <p:ph type="subTitle" idx="1"/>
          </p:nvPr>
        </p:nvSpPr>
        <p:spPr>
          <a:xfrm>
            <a:off x="5885574" y="4333333"/>
            <a:ext cx="3610118" cy="724001"/>
          </a:xfrm>
          <a:prstGeom prst="rect">
            <a:avLst/>
          </a:prstGeom>
        </p:spPr>
        <p:txBody>
          <a:bodyPr spcFirstLastPara="1" vert="horz" wrap="square" lIns="0" tIns="150863" rIns="0" bIns="0" rtlCol="0" anchor="t" anchorCtr="0">
            <a:noAutofit/>
          </a:bodyPr>
          <a:lstStyle/>
          <a:p>
            <a:pPr algn="l">
              <a:lnSpc>
                <a:spcPct val="125000"/>
              </a:lnSpc>
            </a:pPr>
            <a:r>
              <a:rPr lang="en" sz="1800" b="1" dirty="0">
                <a:solidFill>
                  <a:srgbClr val="F7F7F8"/>
                </a:solidFill>
                <a:latin typeface="Open Sans"/>
                <a:ea typeface="Open Sans"/>
                <a:cs typeface="Open Sans"/>
                <a:sym typeface="Open Sans"/>
              </a:rPr>
              <a:t>Presenter: </a:t>
            </a:r>
            <a:r>
              <a:rPr lang="en-US" sz="1800" b="1" dirty="0">
                <a:solidFill>
                  <a:srgbClr val="F7F7F8"/>
                </a:solidFill>
                <a:latin typeface="Open Sans"/>
                <a:ea typeface="Open Sans"/>
                <a:cs typeface="Open Sans"/>
                <a:sym typeface="Open Sans"/>
              </a:rPr>
              <a:t>Ranvir Sandhu</a:t>
            </a:r>
            <a:endParaRPr sz="1800" b="1" dirty="0">
              <a:solidFill>
                <a:srgbClr val="F7F7F8"/>
              </a:solidFill>
              <a:latin typeface="Open Sans"/>
              <a:ea typeface="Open Sans"/>
              <a:cs typeface="Open Sans"/>
              <a:sym typeface="Open Sans"/>
            </a:endParaRPr>
          </a:p>
        </p:txBody>
      </p:sp>
      <p:sp>
        <p:nvSpPr>
          <p:cNvPr id="6" name="Google Shape;99;p12">
            <a:extLst>
              <a:ext uri="{FF2B5EF4-FFF2-40B4-BE49-F238E27FC236}">
                <a16:creationId xmlns:a16="http://schemas.microsoft.com/office/drawing/2014/main" id="{0868A29E-78F7-7845-B968-458AB4AFB866}"/>
              </a:ext>
            </a:extLst>
          </p:cNvPr>
          <p:cNvSpPr txBox="1"/>
          <p:nvPr/>
        </p:nvSpPr>
        <p:spPr>
          <a:xfrm>
            <a:off x="788178" y="1915998"/>
            <a:ext cx="7369421" cy="1093602"/>
          </a:xfrm>
          <a:prstGeom prst="rect">
            <a:avLst/>
          </a:prstGeom>
          <a:noFill/>
          <a:ln>
            <a:noFill/>
          </a:ln>
        </p:spPr>
        <p:txBody>
          <a:bodyPr spcFirstLastPara="1" wrap="square" lIns="68569" tIns="0" rIns="0" bIns="0" anchor="t" anchorCtr="0">
            <a:noAutofit/>
          </a:bodyPr>
          <a:lstStyle/>
          <a:p>
            <a:pPr algn="ctr"/>
            <a:r>
              <a:rPr lang="en-US" sz="4800" b="1" dirty="0">
                <a:solidFill>
                  <a:schemeClr val="bg1"/>
                </a:solidFill>
                <a:latin typeface="Montserrat SemiBold"/>
                <a:ea typeface="Montserrat SemiBold"/>
                <a:cs typeface="Montserrat SemiBold"/>
                <a:sym typeface="Montserrat SemiBold"/>
              </a:rPr>
              <a:t>ESTATE PLANNING </a:t>
            </a:r>
            <a:r>
              <a:rPr lang="en" sz="4800" b="1" dirty="0">
                <a:solidFill>
                  <a:schemeClr val="bg1"/>
                </a:solidFill>
                <a:latin typeface="Montserrat SemiBold"/>
                <a:ea typeface="Montserrat SemiBold"/>
                <a:cs typeface="Montserrat SemiBold"/>
                <a:sym typeface="Montserrat SemiBold"/>
              </a:rPr>
              <a:t>101</a:t>
            </a:r>
            <a:endParaRPr sz="4800" b="1" dirty="0">
              <a:solidFill>
                <a:schemeClr val="bg1"/>
              </a:solidFill>
              <a:latin typeface="Montserrat SemiBold"/>
              <a:ea typeface="Montserrat SemiBold"/>
              <a:cs typeface="Montserrat SemiBold"/>
              <a:sym typeface="Montserrat SemiBold"/>
            </a:endParaRPr>
          </a:p>
        </p:txBody>
      </p:sp>
      <p:pic>
        <p:nvPicPr>
          <p:cNvPr id="9" name="Picture 8">
            <a:extLst>
              <a:ext uri="{FF2B5EF4-FFF2-40B4-BE49-F238E27FC236}">
                <a16:creationId xmlns:a16="http://schemas.microsoft.com/office/drawing/2014/main" id="{99D4E03C-4A12-4948-950A-959A8DB3B951}"/>
              </a:ext>
            </a:extLst>
          </p:cNvPr>
          <p:cNvPicPr>
            <a:picLocks noChangeAspect="1"/>
          </p:cNvPicPr>
          <p:nvPr/>
        </p:nvPicPr>
        <p:blipFill>
          <a:blip r:embed="rId2"/>
          <a:stretch>
            <a:fillRect/>
          </a:stretch>
        </p:blipFill>
        <p:spPr>
          <a:xfrm>
            <a:off x="4755372" y="4123599"/>
            <a:ext cx="4027362" cy="571734"/>
          </a:xfrm>
          <a:prstGeom prst="rect">
            <a:avLst/>
          </a:prstGeom>
        </p:spPr>
      </p:pic>
      <p:pic>
        <p:nvPicPr>
          <p:cNvPr id="11" name="Picture 10">
            <a:extLst>
              <a:ext uri="{FF2B5EF4-FFF2-40B4-BE49-F238E27FC236}">
                <a16:creationId xmlns:a16="http://schemas.microsoft.com/office/drawing/2014/main" id="{A70DCC2A-0577-4FF3-9246-5AF636B5B3FB}"/>
              </a:ext>
            </a:extLst>
          </p:cNvPr>
          <p:cNvPicPr>
            <a:picLocks noChangeAspect="1"/>
          </p:cNvPicPr>
          <p:nvPr/>
        </p:nvPicPr>
        <p:blipFill>
          <a:blip r:embed="rId3"/>
          <a:stretch>
            <a:fillRect/>
          </a:stretch>
        </p:blipFill>
        <p:spPr>
          <a:xfrm>
            <a:off x="4065598" y="1136548"/>
            <a:ext cx="609604" cy="609604"/>
          </a:xfrm>
          <a:prstGeom prst="rect">
            <a:avLst/>
          </a:prstGeom>
        </p:spPr>
      </p:pic>
    </p:spTree>
    <p:extLst>
      <p:ext uri="{BB962C8B-B14F-4D97-AF65-F5344CB8AC3E}">
        <p14:creationId xmlns:p14="http://schemas.microsoft.com/office/powerpoint/2010/main" val="987491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Shape 191"/>
          <p:cNvPicPr preferRelativeResize="0"/>
          <p:nvPr/>
        </p:nvPicPr>
        <p:blipFill rotWithShape="1">
          <a:blip r:embed="rId3">
            <a:alphaModFix/>
          </a:blip>
          <a:srcRect t="969" b="14756"/>
          <a:stretch/>
        </p:blipFill>
        <p:spPr>
          <a:xfrm>
            <a:off x="0" y="0"/>
            <a:ext cx="9144000" cy="5143501"/>
          </a:xfrm>
          <a:prstGeom prst="rect">
            <a:avLst/>
          </a:prstGeom>
          <a:noFill/>
          <a:ln>
            <a:noFill/>
          </a:ln>
        </p:spPr>
      </p:pic>
      <p:sp>
        <p:nvSpPr>
          <p:cNvPr id="11" name="Rectangle 10">
            <a:extLst>
              <a:ext uri="{FF2B5EF4-FFF2-40B4-BE49-F238E27FC236}">
                <a16:creationId xmlns:a16="http://schemas.microsoft.com/office/drawing/2014/main" id="{3B93392E-9F21-4E26-A5A8-E399163B7F89}"/>
              </a:ext>
            </a:extLst>
          </p:cNvPr>
          <p:cNvSpPr/>
          <p:nvPr/>
        </p:nvSpPr>
        <p:spPr>
          <a:xfrm>
            <a:off x="-1" y="640080"/>
            <a:ext cx="9144001" cy="23211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Shape 192"/>
          <p:cNvSpPr txBox="1">
            <a:spLocks noGrp="1"/>
          </p:cNvSpPr>
          <p:nvPr>
            <p:ph type="body" idx="4294967295"/>
          </p:nvPr>
        </p:nvSpPr>
        <p:spPr>
          <a:xfrm>
            <a:off x="0" y="0"/>
            <a:ext cx="9144000" cy="5143500"/>
          </a:xfrm>
          <a:prstGeom prst="rect">
            <a:avLst/>
          </a:prstGeom>
          <a:noFill/>
          <a:ln>
            <a:noFill/>
          </a:ln>
        </p:spPr>
        <p:txBody>
          <a:bodyPr lIns="91425" tIns="45700" rIns="91425" bIns="45700" anchor="ctr" anchorCtr="0">
            <a:noAutofit/>
          </a:bodyPr>
          <a:lstStyle/>
          <a:p>
            <a:pPr marL="0" marR="0" lvl="0" indent="0" algn="ctr" rtl="0">
              <a:lnSpc>
                <a:spcPct val="115000"/>
              </a:lnSpc>
              <a:spcBef>
                <a:spcPts val="0"/>
              </a:spcBef>
              <a:spcAft>
                <a:spcPts val="0"/>
              </a:spcAft>
              <a:buNone/>
            </a:pPr>
            <a:r>
              <a:rPr lang="en" sz="3600" b="1" dirty="0">
                <a:solidFill>
                  <a:srgbClr val="FFFFFF"/>
                </a:solidFill>
                <a:latin typeface="Open Sans"/>
                <a:ea typeface="Open Sans"/>
                <a:cs typeface="Open Sans"/>
                <a:sym typeface="Open Sans"/>
              </a:rPr>
              <a:t> </a:t>
            </a:r>
          </a:p>
        </p:txBody>
      </p:sp>
      <p:sp>
        <p:nvSpPr>
          <p:cNvPr id="4" name="Shape 141">
            <a:extLst>
              <a:ext uri="{FF2B5EF4-FFF2-40B4-BE49-F238E27FC236}">
                <a16:creationId xmlns:a16="http://schemas.microsoft.com/office/drawing/2014/main" id="{BFE95862-4DF0-4410-9B0F-22E2149E80AA}"/>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5" name="Picture 4">
            <a:extLst>
              <a:ext uri="{FF2B5EF4-FFF2-40B4-BE49-F238E27FC236}">
                <a16:creationId xmlns:a16="http://schemas.microsoft.com/office/drawing/2014/main" id="{EB9F867B-F652-41AA-9FBB-1539A034C51B}"/>
              </a:ext>
            </a:extLst>
          </p:cNvPr>
          <p:cNvPicPr>
            <a:picLocks noChangeAspect="1"/>
          </p:cNvPicPr>
          <p:nvPr/>
        </p:nvPicPr>
        <p:blipFill>
          <a:blip r:embed="rId4"/>
          <a:stretch>
            <a:fillRect/>
          </a:stretch>
        </p:blipFill>
        <p:spPr>
          <a:xfrm>
            <a:off x="8003575" y="4215719"/>
            <a:ext cx="783576" cy="782637"/>
          </a:xfrm>
          <a:prstGeom prst="rect">
            <a:avLst/>
          </a:prstGeom>
        </p:spPr>
      </p:pic>
      <p:pic>
        <p:nvPicPr>
          <p:cNvPr id="8" name="Picture 7">
            <a:extLst>
              <a:ext uri="{FF2B5EF4-FFF2-40B4-BE49-F238E27FC236}">
                <a16:creationId xmlns:a16="http://schemas.microsoft.com/office/drawing/2014/main" id="{3963EF19-8149-491B-86B4-866C8FD14B43}"/>
              </a:ext>
            </a:extLst>
          </p:cNvPr>
          <p:cNvPicPr>
            <a:picLocks noChangeAspect="1"/>
          </p:cNvPicPr>
          <p:nvPr/>
        </p:nvPicPr>
        <p:blipFill>
          <a:blip r:embed="rId5"/>
          <a:stretch>
            <a:fillRect/>
          </a:stretch>
        </p:blipFill>
        <p:spPr>
          <a:xfrm>
            <a:off x="3835399" y="1069143"/>
            <a:ext cx="1064553" cy="1064553"/>
          </a:xfrm>
          <a:prstGeom prst="rect">
            <a:avLst/>
          </a:prstGeom>
          <a:noFill/>
          <a:ln>
            <a:solidFill>
              <a:schemeClr val="accent1">
                <a:shade val="50000"/>
              </a:schemeClr>
            </a:solidFill>
          </a:ln>
        </p:spPr>
      </p:pic>
      <p:sp>
        <p:nvSpPr>
          <p:cNvPr id="9" name="TextBox 8">
            <a:extLst>
              <a:ext uri="{FF2B5EF4-FFF2-40B4-BE49-F238E27FC236}">
                <a16:creationId xmlns:a16="http://schemas.microsoft.com/office/drawing/2014/main" id="{847018CE-BBB5-4D9B-B38B-7171B66CEC83}"/>
              </a:ext>
            </a:extLst>
          </p:cNvPr>
          <p:cNvSpPr txBox="1"/>
          <p:nvPr/>
        </p:nvSpPr>
        <p:spPr>
          <a:xfrm>
            <a:off x="2403815" y="2265680"/>
            <a:ext cx="4336367" cy="646331"/>
          </a:xfrm>
          <a:prstGeom prst="rect">
            <a:avLst/>
          </a:prstGeom>
          <a:noFill/>
        </p:spPr>
        <p:txBody>
          <a:bodyPr wrap="square" rtlCol="0">
            <a:spAutoFit/>
          </a:bodyPr>
          <a:lstStyle/>
          <a:p>
            <a:r>
              <a:rPr lang="en" sz="3600" b="1" dirty="0">
                <a:solidFill>
                  <a:srgbClr val="FFFFFF"/>
                </a:solidFill>
                <a:latin typeface="Open Sans"/>
                <a:ea typeface="Open Sans"/>
                <a:cs typeface="Open Sans"/>
                <a:sym typeface="Open Sans"/>
              </a:rPr>
              <a:t>HYPOTHETICAL #1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5" name="Rectangle 4">
            <a:extLst>
              <a:ext uri="{FF2B5EF4-FFF2-40B4-BE49-F238E27FC236}">
                <a16:creationId xmlns:a16="http://schemas.microsoft.com/office/drawing/2014/main" id="{127D7907-1DD0-4CCC-AC3E-9A76B81577B0}"/>
              </a:ext>
            </a:extLst>
          </p:cNvPr>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Shape 199"/>
          <p:cNvSpPr txBox="1"/>
          <p:nvPr/>
        </p:nvSpPr>
        <p:spPr>
          <a:xfrm>
            <a:off x="328175" y="1656220"/>
            <a:ext cx="7721100" cy="2915400"/>
          </a:xfrm>
          <a:prstGeom prst="rect">
            <a:avLst/>
          </a:prstGeom>
          <a:noFill/>
          <a:ln>
            <a:noFill/>
          </a:ln>
        </p:spPr>
        <p:txBody>
          <a:bodyPr lIns="91425" tIns="45700" rIns="91425" bIns="45700" anchor="t" anchorCtr="0">
            <a:noAutofit/>
          </a:bodyPr>
          <a:lstStyle/>
          <a:p>
            <a:pPr marR="0" lvl="0" algn="l" rtl="0">
              <a:lnSpc>
                <a:spcPct val="140000"/>
              </a:lnSpc>
              <a:spcBef>
                <a:spcPts val="0"/>
              </a:spcBef>
              <a:spcAft>
                <a:spcPts val="0"/>
              </a:spcAft>
              <a:buNone/>
            </a:pPr>
            <a:r>
              <a:rPr lang="en" sz="1300" b="1" dirty="0">
                <a:latin typeface="Open Sans"/>
                <a:ea typeface="Open Sans"/>
                <a:cs typeface="Open Sans"/>
                <a:sym typeface="Open Sans"/>
              </a:rPr>
              <a:t>For people with:</a:t>
            </a:r>
          </a:p>
          <a:p>
            <a:pPr marL="285750" marR="0" lvl="0" indent="-254000" algn="l" rtl="0">
              <a:lnSpc>
                <a:spcPct val="140000"/>
              </a:lnSpc>
              <a:spcBef>
                <a:spcPts val="0"/>
              </a:spcBef>
              <a:spcAft>
                <a:spcPts val="0"/>
              </a:spcAft>
              <a:buClr>
                <a:srgbClr val="666666"/>
              </a:buClr>
              <a:buSzPct val="100000"/>
              <a:buFont typeface="Open Sans"/>
              <a:buChar char="▪"/>
            </a:pPr>
            <a:r>
              <a:rPr lang="en" sz="1300" b="1" dirty="0">
                <a:latin typeface="Open Sans"/>
                <a:ea typeface="Open Sans"/>
                <a:cs typeface="Open Sans"/>
                <a:sym typeface="Open Sans"/>
              </a:rPr>
              <a:t>NO real estate</a:t>
            </a:r>
          </a:p>
          <a:p>
            <a:pPr marL="285750" marR="0" lvl="0" indent="-254000" algn="l" rtl="0">
              <a:lnSpc>
                <a:spcPct val="140000"/>
              </a:lnSpc>
              <a:spcBef>
                <a:spcPts val="0"/>
              </a:spcBef>
              <a:spcAft>
                <a:spcPts val="0"/>
              </a:spcAft>
              <a:buClr>
                <a:srgbClr val="666666"/>
              </a:buClr>
              <a:buSzPct val="100000"/>
              <a:buFont typeface="Open Sans"/>
              <a:buChar char="▪"/>
            </a:pPr>
            <a:r>
              <a:rPr lang="en" sz="1300" b="1" dirty="0">
                <a:latin typeface="Open Sans"/>
                <a:ea typeface="Open Sans"/>
                <a:cs typeface="Open Sans"/>
                <a:sym typeface="Open Sans"/>
              </a:rPr>
              <a:t>Less than $184,500 in Assets 	</a:t>
            </a:r>
          </a:p>
          <a:p>
            <a:pPr marL="285750" marR="0" lvl="0" indent="-254000" algn="l" rtl="0">
              <a:lnSpc>
                <a:spcPct val="140000"/>
              </a:lnSpc>
              <a:spcBef>
                <a:spcPts val="0"/>
              </a:spcBef>
              <a:spcAft>
                <a:spcPts val="0"/>
              </a:spcAft>
              <a:buClr>
                <a:srgbClr val="666666"/>
              </a:buClr>
              <a:buSzPct val="100000"/>
              <a:buFont typeface="Open Sans"/>
              <a:buChar char="▪"/>
            </a:pPr>
            <a:r>
              <a:rPr lang="en" sz="1300" b="1" dirty="0">
                <a:latin typeface="Open Sans"/>
                <a:ea typeface="Open Sans"/>
                <a:cs typeface="Open Sans"/>
                <a:sym typeface="Open Sans"/>
              </a:rPr>
              <a:t>NO kids</a:t>
            </a:r>
          </a:p>
          <a:p>
            <a:pPr marL="285750" marR="0" lvl="0" indent="-254000" algn="l" rtl="0">
              <a:lnSpc>
                <a:spcPct val="140000"/>
              </a:lnSpc>
              <a:spcBef>
                <a:spcPts val="0"/>
              </a:spcBef>
              <a:spcAft>
                <a:spcPts val="1000"/>
              </a:spcAft>
              <a:buClr>
                <a:srgbClr val="666666"/>
              </a:buClr>
              <a:buSzPct val="100000"/>
              <a:buFont typeface="Open Sans"/>
              <a:buChar char="▪"/>
            </a:pPr>
            <a:r>
              <a:rPr lang="en" sz="1300" b="1" dirty="0">
                <a:latin typeface="Open Sans"/>
                <a:ea typeface="Open Sans"/>
                <a:cs typeface="Open Sans"/>
                <a:sym typeface="Open Sans"/>
              </a:rPr>
              <a:t>NO special needs beneficiaries</a:t>
            </a:r>
          </a:p>
          <a:p>
            <a:pPr marR="0" lvl="0" algn="l" rtl="0">
              <a:lnSpc>
                <a:spcPct val="140000"/>
              </a:lnSpc>
              <a:spcBef>
                <a:spcPts val="0"/>
              </a:spcBef>
              <a:spcAft>
                <a:spcPts val="0"/>
              </a:spcAft>
              <a:buNone/>
            </a:pPr>
            <a:r>
              <a:rPr lang="en" sz="1300" b="1" dirty="0">
                <a:latin typeface="Open Sans"/>
                <a:ea typeface="Open Sans"/>
                <a:cs typeface="Open Sans"/>
                <a:sym typeface="Open Sans"/>
              </a:rPr>
              <a:t>Documents Needed: </a:t>
            </a:r>
          </a:p>
          <a:p>
            <a:pPr marL="285750" marR="0" lvl="0" indent="-254000" algn="l" rtl="0">
              <a:lnSpc>
                <a:spcPct val="140000"/>
              </a:lnSpc>
              <a:spcBef>
                <a:spcPts val="0"/>
              </a:spcBef>
              <a:spcAft>
                <a:spcPts val="0"/>
              </a:spcAft>
              <a:buClr>
                <a:srgbClr val="666666"/>
              </a:buClr>
              <a:buSzPct val="100000"/>
              <a:buFont typeface="Open Sans"/>
              <a:buChar char="▪"/>
            </a:pPr>
            <a:r>
              <a:rPr lang="en" sz="1300" b="1" dirty="0">
                <a:latin typeface="Open Sans"/>
                <a:ea typeface="Open Sans"/>
                <a:cs typeface="Open Sans"/>
                <a:sym typeface="Open Sans"/>
              </a:rPr>
              <a:t>Will</a:t>
            </a:r>
          </a:p>
          <a:p>
            <a:pPr marL="285750" marR="0" lvl="0" indent="-254000" algn="l" rtl="0">
              <a:lnSpc>
                <a:spcPct val="140000"/>
              </a:lnSpc>
              <a:spcBef>
                <a:spcPts val="0"/>
              </a:spcBef>
              <a:spcAft>
                <a:spcPts val="0"/>
              </a:spcAft>
              <a:buClr>
                <a:srgbClr val="666666"/>
              </a:buClr>
              <a:buSzPct val="100000"/>
              <a:buFont typeface="Open Sans"/>
              <a:buChar char="▪"/>
            </a:pPr>
            <a:r>
              <a:rPr lang="en" sz="1300" b="1" dirty="0">
                <a:latin typeface="Open Sans"/>
                <a:ea typeface="Open Sans"/>
                <a:cs typeface="Open Sans"/>
                <a:sym typeface="Open Sans"/>
              </a:rPr>
              <a:t>Advance Health Care Directive / Living Will</a:t>
            </a:r>
          </a:p>
          <a:p>
            <a:pPr marL="285750" marR="0" lvl="0" indent="-254000" algn="l" rtl="0">
              <a:lnSpc>
                <a:spcPct val="140000"/>
              </a:lnSpc>
              <a:spcBef>
                <a:spcPts val="0"/>
              </a:spcBef>
              <a:spcAft>
                <a:spcPts val="0"/>
              </a:spcAft>
              <a:buClr>
                <a:srgbClr val="666666"/>
              </a:buClr>
              <a:buSzPct val="100000"/>
              <a:buFont typeface="Open Sans"/>
              <a:buChar char="▪"/>
            </a:pPr>
            <a:r>
              <a:rPr lang="en" sz="1300" b="1" dirty="0">
                <a:latin typeface="Open Sans"/>
                <a:ea typeface="Open Sans"/>
                <a:cs typeface="Open Sans"/>
                <a:sym typeface="Open Sans"/>
              </a:rPr>
              <a:t>Durable Power of Attorney </a:t>
            </a:r>
          </a:p>
          <a:p>
            <a:pPr marL="285750" marR="0" lvl="0" indent="-254000" algn="l" rtl="0">
              <a:lnSpc>
                <a:spcPct val="140000"/>
              </a:lnSpc>
              <a:spcBef>
                <a:spcPts val="0"/>
              </a:spcBef>
              <a:spcAft>
                <a:spcPts val="0"/>
              </a:spcAft>
              <a:buClr>
                <a:srgbClr val="666666"/>
              </a:buClr>
              <a:buSzPct val="100000"/>
              <a:buFont typeface="Open Sans"/>
              <a:buChar char="▪"/>
            </a:pPr>
            <a:r>
              <a:rPr lang="en" sz="1300" b="1" dirty="0">
                <a:latin typeface="Open Sans"/>
                <a:ea typeface="Open Sans"/>
                <a:cs typeface="Open Sans"/>
                <a:sym typeface="Open Sans"/>
              </a:rPr>
              <a:t>Check your beneficiary designations  </a:t>
            </a:r>
          </a:p>
        </p:txBody>
      </p:sp>
      <p:sp>
        <p:nvSpPr>
          <p:cNvPr id="6" name="Shape 141">
            <a:extLst>
              <a:ext uri="{FF2B5EF4-FFF2-40B4-BE49-F238E27FC236}">
                <a16:creationId xmlns:a16="http://schemas.microsoft.com/office/drawing/2014/main" id="{3BB38AA7-BEE1-437A-9830-44EF6BAB6937}"/>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7" name="Picture 6">
            <a:extLst>
              <a:ext uri="{FF2B5EF4-FFF2-40B4-BE49-F238E27FC236}">
                <a16:creationId xmlns:a16="http://schemas.microsoft.com/office/drawing/2014/main" id="{040AC13E-87F1-4CE7-BBB7-BEC5BDC5318F}"/>
              </a:ext>
            </a:extLst>
          </p:cNvPr>
          <p:cNvPicPr>
            <a:picLocks noChangeAspect="1"/>
          </p:cNvPicPr>
          <p:nvPr/>
        </p:nvPicPr>
        <p:blipFill>
          <a:blip r:embed="rId3"/>
          <a:stretch>
            <a:fillRect/>
          </a:stretch>
        </p:blipFill>
        <p:spPr>
          <a:xfrm>
            <a:off x="8003575" y="4215719"/>
            <a:ext cx="783576" cy="782637"/>
          </a:xfrm>
          <a:prstGeom prst="rect">
            <a:avLst/>
          </a:prstGeom>
        </p:spPr>
      </p:pic>
      <p:pic>
        <p:nvPicPr>
          <p:cNvPr id="8" name="Picture 7">
            <a:extLst>
              <a:ext uri="{FF2B5EF4-FFF2-40B4-BE49-F238E27FC236}">
                <a16:creationId xmlns:a16="http://schemas.microsoft.com/office/drawing/2014/main" id="{86A98F37-6447-4976-910E-A07902CBABC4}"/>
              </a:ext>
            </a:extLst>
          </p:cNvPr>
          <p:cNvPicPr>
            <a:picLocks noChangeAspect="1"/>
          </p:cNvPicPr>
          <p:nvPr/>
        </p:nvPicPr>
        <p:blipFill>
          <a:blip r:embed="rId4"/>
          <a:stretch>
            <a:fillRect/>
          </a:stretch>
        </p:blipFill>
        <p:spPr>
          <a:xfrm>
            <a:off x="6773547" y="502032"/>
            <a:ext cx="590935" cy="590935"/>
          </a:xfrm>
          <a:prstGeom prst="rect">
            <a:avLst/>
          </a:prstGeom>
          <a:noFill/>
          <a:ln>
            <a:noFill/>
          </a:ln>
        </p:spPr>
      </p:pic>
      <p:sp>
        <p:nvSpPr>
          <p:cNvPr id="9" name="TextBox 8">
            <a:extLst>
              <a:ext uri="{FF2B5EF4-FFF2-40B4-BE49-F238E27FC236}">
                <a16:creationId xmlns:a16="http://schemas.microsoft.com/office/drawing/2014/main" id="{6C6FB87C-5171-4961-A48D-B5520553A142}"/>
              </a:ext>
            </a:extLst>
          </p:cNvPr>
          <p:cNvSpPr txBox="1"/>
          <p:nvPr/>
        </p:nvSpPr>
        <p:spPr>
          <a:xfrm>
            <a:off x="231632" y="868296"/>
            <a:ext cx="7298568" cy="646331"/>
          </a:xfrm>
          <a:prstGeom prst="rect">
            <a:avLst/>
          </a:prstGeom>
          <a:noFill/>
        </p:spPr>
        <p:txBody>
          <a:bodyPr wrap="square" rtlCol="0">
            <a:spAutoFit/>
          </a:bodyPr>
          <a:lstStyle/>
          <a:p>
            <a:r>
              <a:rPr lang="en" sz="3600" b="1" dirty="0">
                <a:solidFill>
                  <a:srgbClr val="FFFFFF"/>
                </a:solidFill>
                <a:latin typeface="Open Sans"/>
                <a:ea typeface="Open Sans"/>
                <a:cs typeface="Open Sans"/>
                <a:sym typeface="Open Sans"/>
              </a:rPr>
              <a:t>HYPOTHETICAL #1: ANSWER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8" name="Rectangle 7">
            <a:extLst>
              <a:ext uri="{FF2B5EF4-FFF2-40B4-BE49-F238E27FC236}">
                <a16:creationId xmlns:a16="http://schemas.microsoft.com/office/drawing/2014/main" id="{F897ABDC-BCFA-4C2B-AA38-72C8E0C95094}"/>
              </a:ext>
            </a:extLst>
          </p:cNvPr>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Shape 205"/>
          <p:cNvSpPr/>
          <p:nvPr/>
        </p:nvSpPr>
        <p:spPr>
          <a:xfrm>
            <a:off x="0" y="0"/>
            <a:ext cx="9144000" cy="1663499"/>
          </a:xfrm>
          <a:prstGeom prst="rect">
            <a:avLst/>
          </a:prstGeom>
          <a:solidFill>
            <a:schemeClr val="tx1">
              <a:lumMod val="75000"/>
              <a:lumOff val="25000"/>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Source Sans Pro"/>
              <a:ea typeface="Source Sans Pro"/>
              <a:cs typeface="Source Sans Pro"/>
              <a:sym typeface="Source Sans Pro"/>
            </a:endParaRPr>
          </a:p>
        </p:txBody>
      </p:sp>
      <p:sp>
        <p:nvSpPr>
          <p:cNvPr id="206" name="Shape 206"/>
          <p:cNvSpPr txBox="1">
            <a:spLocks noGrp="1"/>
          </p:cNvSpPr>
          <p:nvPr>
            <p:ph type="body" idx="1"/>
          </p:nvPr>
        </p:nvSpPr>
        <p:spPr>
          <a:xfrm>
            <a:off x="274374" y="543406"/>
            <a:ext cx="8394599" cy="856800"/>
          </a:xfrm>
          <a:prstGeom prst="rect">
            <a:avLst/>
          </a:prstGeom>
          <a:noFill/>
          <a:ln>
            <a:noFill/>
          </a:ln>
        </p:spPr>
        <p:txBody>
          <a:bodyPr lIns="91425" tIns="45700" rIns="91425" bIns="45700" anchor="ctr"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4000" b="1" dirty="0">
                <a:solidFill>
                  <a:srgbClr val="FFFFFF"/>
                </a:solidFill>
                <a:latin typeface="Open Sans"/>
                <a:ea typeface="Open Sans"/>
                <a:cs typeface="Open Sans"/>
                <a:sym typeface="Open Sans"/>
              </a:rPr>
              <a:t>Last Will &amp; Testament</a:t>
            </a:r>
          </a:p>
        </p:txBody>
      </p:sp>
      <p:sp>
        <p:nvSpPr>
          <p:cNvPr id="207" name="Shape 207"/>
          <p:cNvSpPr txBox="1"/>
          <p:nvPr/>
        </p:nvSpPr>
        <p:spPr>
          <a:xfrm>
            <a:off x="274375" y="1844525"/>
            <a:ext cx="8049900" cy="407400"/>
          </a:xfrm>
          <a:prstGeom prst="rect">
            <a:avLst/>
          </a:prstGeom>
          <a:noFill/>
          <a:ln>
            <a:noFill/>
          </a:ln>
        </p:spPr>
        <p:txBody>
          <a:bodyPr lIns="91425" tIns="91425" rIns="91425" bIns="91425" anchor="t" anchorCtr="0">
            <a:noAutofit/>
          </a:bodyPr>
          <a:lstStyle/>
          <a:p>
            <a:pPr lvl="0" rtl="0">
              <a:spcBef>
                <a:spcPts val="0"/>
              </a:spcBef>
              <a:buNone/>
            </a:pPr>
            <a:endParaRPr dirty="0">
              <a:solidFill>
                <a:srgbClr val="434343"/>
              </a:solidFill>
              <a:latin typeface="Open Sans"/>
              <a:ea typeface="Open Sans"/>
              <a:cs typeface="Open Sans"/>
              <a:sym typeface="Open Sans"/>
            </a:endParaRPr>
          </a:p>
        </p:txBody>
      </p:sp>
      <p:pic>
        <p:nvPicPr>
          <p:cNvPr id="209" name="Shape 209" descr="doc.png"/>
          <p:cNvPicPr preferRelativeResize="0"/>
          <p:nvPr/>
        </p:nvPicPr>
        <p:blipFill>
          <a:blip r:embed="rId3">
            <a:alphaModFix/>
          </a:blip>
          <a:stretch>
            <a:fillRect/>
          </a:stretch>
        </p:blipFill>
        <p:spPr>
          <a:xfrm>
            <a:off x="7526400" y="545000"/>
            <a:ext cx="1002450" cy="1208699"/>
          </a:xfrm>
          <a:prstGeom prst="rect">
            <a:avLst/>
          </a:prstGeom>
          <a:noFill/>
          <a:ln>
            <a:noFill/>
          </a:ln>
        </p:spPr>
      </p:pic>
      <p:sp>
        <p:nvSpPr>
          <p:cNvPr id="210" name="Shape 210"/>
          <p:cNvSpPr txBox="1"/>
          <p:nvPr/>
        </p:nvSpPr>
        <p:spPr>
          <a:xfrm>
            <a:off x="306525" y="2111022"/>
            <a:ext cx="7721100" cy="2427600"/>
          </a:xfrm>
          <a:prstGeom prst="rect">
            <a:avLst/>
          </a:prstGeom>
          <a:noFill/>
          <a:ln>
            <a:noFill/>
          </a:ln>
        </p:spPr>
        <p:txBody>
          <a:bodyPr lIns="91425" tIns="45700" rIns="91425" bIns="45700" anchor="t" anchorCtr="0">
            <a:noAutofit/>
          </a:bodyPr>
          <a:lstStyle/>
          <a:p>
            <a:pPr marR="0" lvl="0" algn="l" rtl="0">
              <a:lnSpc>
                <a:spcPct val="150000"/>
              </a:lnSpc>
              <a:spcBef>
                <a:spcPts val="0"/>
              </a:spcBef>
              <a:spcAft>
                <a:spcPts val="0"/>
              </a:spcAft>
              <a:buNone/>
            </a:pPr>
            <a:r>
              <a:rPr lang="en" sz="1500" b="1" dirty="0">
                <a:latin typeface="Open Sans"/>
                <a:ea typeface="Open Sans"/>
                <a:cs typeface="Open Sans"/>
                <a:sym typeface="Open Sans"/>
              </a:rPr>
              <a:t>Use if you would like:</a:t>
            </a:r>
          </a:p>
          <a:p>
            <a:pPr marL="285750" marR="0" lvl="0" indent="-266700" algn="l" rtl="0">
              <a:lnSpc>
                <a:spcPct val="150000"/>
              </a:lnSpc>
              <a:spcBef>
                <a:spcPts val="0"/>
              </a:spcBef>
              <a:spcAft>
                <a:spcPts val="0"/>
              </a:spcAft>
              <a:buClr>
                <a:srgbClr val="666666"/>
              </a:buClr>
              <a:buSzPct val="100000"/>
              <a:buFont typeface="Open Sans"/>
              <a:buChar char="▪"/>
            </a:pPr>
            <a:r>
              <a:rPr lang="en" sz="1500" b="1" dirty="0">
                <a:latin typeface="Open Sans"/>
                <a:ea typeface="Open Sans"/>
                <a:cs typeface="Open Sans"/>
                <a:sym typeface="Open Sans"/>
              </a:rPr>
              <a:t>Your property distributed according to your wishes </a:t>
            </a:r>
          </a:p>
          <a:p>
            <a:pPr marL="285750" marR="0" lvl="0" indent="-266700" algn="l" rtl="0">
              <a:lnSpc>
                <a:spcPct val="150000"/>
              </a:lnSpc>
              <a:spcBef>
                <a:spcPts val="0"/>
              </a:spcBef>
              <a:spcAft>
                <a:spcPts val="0"/>
              </a:spcAft>
              <a:buClr>
                <a:srgbClr val="666666"/>
              </a:buClr>
              <a:buSzPct val="100000"/>
              <a:buFont typeface="Open Sans"/>
              <a:buChar char="▪"/>
            </a:pPr>
            <a:r>
              <a:rPr lang="en" sz="1500" b="1" dirty="0">
                <a:latin typeface="Open Sans"/>
                <a:ea typeface="Open Sans"/>
                <a:cs typeface="Open Sans"/>
                <a:sym typeface="Open Sans"/>
              </a:rPr>
              <a:t>You’d like to list the people or organization that will receive your property</a:t>
            </a:r>
          </a:p>
          <a:p>
            <a:pPr marL="285750" marR="0" lvl="0" indent="-266700" algn="l" rtl="0">
              <a:lnSpc>
                <a:spcPct val="150000"/>
              </a:lnSpc>
              <a:spcBef>
                <a:spcPts val="0"/>
              </a:spcBef>
              <a:spcAft>
                <a:spcPts val="0"/>
              </a:spcAft>
              <a:buClr>
                <a:srgbClr val="666666"/>
              </a:buClr>
              <a:buSzPct val="100000"/>
              <a:buFont typeface="Open Sans"/>
              <a:buChar char="▪"/>
            </a:pPr>
            <a:r>
              <a:rPr lang="en" sz="1500" b="1" dirty="0">
                <a:latin typeface="Open Sans"/>
                <a:ea typeface="Open Sans"/>
                <a:cs typeface="Open Sans"/>
                <a:sym typeface="Open Sans"/>
              </a:rPr>
              <a:t>You’d like to name an executor</a:t>
            </a:r>
          </a:p>
          <a:p>
            <a:pPr marL="285750" marR="0" lvl="0" indent="-266700" algn="l" rtl="0">
              <a:lnSpc>
                <a:spcPct val="150000"/>
              </a:lnSpc>
              <a:spcBef>
                <a:spcPts val="0"/>
              </a:spcBef>
              <a:spcAft>
                <a:spcPts val="0"/>
              </a:spcAft>
              <a:buClr>
                <a:srgbClr val="666666"/>
              </a:buClr>
              <a:buSzPct val="100000"/>
              <a:buFont typeface="Open Sans"/>
              <a:buChar char="▪"/>
            </a:pPr>
            <a:r>
              <a:rPr lang="en" sz="1500" b="1" dirty="0">
                <a:latin typeface="Open Sans"/>
                <a:ea typeface="Open Sans"/>
                <a:cs typeface="Open Sans"/>
                <a:sym typeface="Open Sans"/>
              </a:rPr>
              <a:t>You’d like to name a guardian for your children </a:t>
            </a:r>
            <a:r>
              <a:rPr lang="en-US" sz="1500" b="1" dirty="0">
                <a:latin typeface="Open Sans"/>
                <a:ea typeface="Open Sans"/>
                <a:cs typeface="Open Sans"/>
                <a:sym typeface="Open Sans"/>
              </a:rPr>
              <a:t>so their fate does not potentially go to the State by the foster care system and potentially different homes</a:t>
            </a:r>
            <a:endParaRPr lang="en" sz="1500" b="1" dirty="0">
              <a:latin typeface="Open Sans"/>
              <a:ea typeface="Open Sans"/>
              <a:cs typeface="Open Sans"/>
              <a:sym typeface="Open Sans"/>
            </a:endParaRPr>
          </a:p>
        </p:txBody>
      </p:sp>
      <p:sp>
        <p:nvSpPr>
          <p:cNvPr id="9" name="Shape 141">
            <a:extLst>
              <a:ext uri="{FF2B5EF4-FFF2-40B4-BE49-F238E27FC236}">
                <a16:creationId xmlns:a16="http://schemas.microsoft.com/office/drawing/2014/main" id="{C4A6B79C-D26D-4BD9-8CDA-C6FDF26C45AA}"/>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10" name="Picture 9">
            <a:extLst>
              <a:ext uri="{FF2B5EF4-FFF2-40B4-BE49-F238E27FC236}">
                <a16:creationId xmlns:a16="http://schemas.microsoft.com/office/drawing/2014/main" id="{389DD6F4-3B9B-46FB-B2A6-D8EEE2B4A52D}"/>
              </a:ext>
            </a:extLst>
          </p:cNvPr>
          <p:cNvPicPr>
            <a:picLocks noChangeAspect="1"/>
          </p:cNvPicPr>
          <p:nvPr/>
        </p:nvPicPr>
        <p:blipFill>
          <a:blip r:embed="rId4"/>
          <a:stretch>
            <a:fillRect/>
          </a:stretch>
        </p:blipFill>
        <p:spPr>
          <a:xfrm>
            <a:off x="8003575" y="4215719"/>
            <a:ext cx="783576" cy="78263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8" name="Rectangle 7">
            <a:extLst>
              <a:ext uri="{FF2B5EF4-FFF2-40B4-BE49-F238E27FC236}">
                <a16:creationId xmlns:a16="http://schemas.microsoft.com/office/drawing/2014/main" id="{BB6EB13E-8FBD-4ECA-A712-42FB29EB8814}"/>
              </a:ext>
            </a:extLst>
          </p:cNvPr>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Shape 216"/>
          <p:cNvSpPr/>
          <p:nvPr/>
        </p:nvSpPr>
        <p:spPr>
          <a:xfrm>
            <a:off x="0" y="0"/>
            <a:ext cx="9144000" cy="1663499"/>
          </a:xfrm>
          <a:prstGeom prst="rect">
            <a:avLst/>
          </a:prstGeom>
          <a:solidFill>
            <a:schemeClr val="tx1">
              <a:lumMod val="75000"/>
              <a:lumOff val="25000"/>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Source Sans Pro"/>
              <a:ea typeface="Source Sans Pro"/>
              <a:cs typeface="Source Sans Pro"/>
              <a:sym typeface="Source Sans Pro"/>
            </a:endParaRPr>
          </a:p>
        </p:txBody>
      </p:sp>
      <p:sp>
        <p:nvSpPr>
          <p:cNvPr id="217" name="Shape 217"/>
          <p:cNvSpPr txBox="1">
            <a:spLocks noGrp="1"/>
          </p:cNvSpPr>
          <p:nvPr>
            <p:ph type="body" idx="1"/>
          </p:nvPr>
        </p:nvSpPr>
        <p:spPr>
          <a:xfrm>
            <a:off x="283259" y="691030"/>
            <a:ext cx="8394599" cy="7313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Noto Symbol"/>
              <a:buNone/>
            </a:pPr>
            <a:r>
              <a:rPr lang="en" sz="3000" b="1" dirty="0">
                <a:solidFill>
                  <a:srgbClr val="FFFFFF"/>
                </a:solidFill>
                <a:latin typeface="Open Sans"/>
                <a:ea typeface="Open Sans"/>
                <a:cs typeface="Open Sans"/>
                <a:sym typeface="Open Sans"/>
              </a:rPr>
              <a:t>Advanced Health Care Directive / </a:t>
            </a:r>
          </a:p>
          <a:p>
            <a:pPr marL="0" marR="0" lvl="0" indent="0" algn="l" rtl="0">
              <a:lnSpc>
                <a:spcPct val="100000"/>
              </a:lnSpc>
              <a:spcBef>
                <a:spcPts val="0"/>
              </a:spcBef>
              <a:spcAft>
                <a:spcPts val="0"/>
              </a:spcAft>
              <a:buClr>
                <a:srgbClr val="FFFFFF"/>
              </a:buClr>
              <a:buSzPct val="25000"/>
              <a:buFont typeface="Noto Symbol"/>
              <a:buNone/>
            </a:pPr>
            <a:r>
              <a:rPr lang="en" sz="3000" b="1" dirty="0">
                <a:solidFill>
                  <a:srgbClr val="FFFFFF"/>
                </a:solidFill>
                <a:latin typeface="Open Sans"/>
                <a:ea typeface="Open Sans"/>
                <a:cs typeface="Open Sans"/>
                <a:sym typeface="Open Sans"/>
              </a:rPr>
              <a:t>Living Will</a:t>
            </a:r>
          </a:p>
        </p:txBody>
      </p:sp>
      <p:sp>
        <p:nvSpPr>
          <p:cNvPr id="219" name="Shape 219"/>
          <p:cNvSpPr txBox="1"/>
          <p:nvPr/>
        </p:nvSpPr>
        <p:spPr>
          <a:xfrm>
            <a:off x="651374" y="3977069"/>
            <a:ext cx="8049900" cy="407400"/>
          </a:xfrm>
          <a:prstGeom prst="rect">
            <a:avLst/>
          </a:prstGeom>
          <a:noFill/>
          <a:ln>
            <a:noFill/>
          </a:ln>
        </p:spPr>
        <p:txBody>
          <a:bodyPr lIns="91425" tIns="91425" rIns="91425" bIns="91425" anchor="t" anchorCtr="0">
            <a:noAutofit/>
          </a:bodyPr>
          <a:lstStyle/>
          <a:p>
            <a:pPr lvl="0" rtl="0">
              <a:lnSpc>
                <a:spcPct val="136363"/>
              </a:lnSpc>
              <a:spcBef>
                <a:spcPts val="0"/>
              </a:spcBef>
              <a:spcAft>
                <a:spcPts val="700"/>
              </a:spcAft>
              <a:buClr>
                <a:schemeClr val="dk1"/>
              </a:buClr>
              <a:buSzPct val="110000"/>
              <a:buFont typeface="Arial"/>
              <a:buNone/>
            </a:pPr>
            <a:r>
              <a:rPr lang="en" sz="1000" dirty="0">
                <a:solidFill>
                  <a:schemeClr val="bg1"/>
                </a:solidFill>
                <a:latin typeface="Open Sans"/>
                <a:ea typeface="Open Sans"/>
                <a:cs typeface="Open Sans"/>
                <a:sym typeface="Open Sans"/>
              </a:rPr>
              <a:t>Also Known As: Living Will — Advanced Healthcare Directive (Cal. Probate Code Sec. 4701)</a:t>
            </a:r>
          </a:p>
        </p:txBody>
      </p:sp>
      <p:pic>
        <p:nvPicPr>
          <p:cNvPr id="220" name="Shape 220" descr="doc.png"/>
          <p:cNvPicPr preferRelativeResize="0"/>
          <p:nvPr/>
        </p:nvPicPr>
        <p:blipFill>
          <a:blip r:embed="rId3">
            <a:alphaModFix/>
          </a:blip>
          <a:stretch>
            <a:fillRect/>
          </a:stretch>
        </p:blipFill>
        <p:spPr>
          <a:xfrm>
            <a:off x="7526400" y="545000"/>
            <a:ext cx="1002450" cy="1208699"/>
          </a:xfrm>
          <a:prstGeom prst="rect">
            <a:avLst/>
          </a:prstGeom>
          <a:noFill/>
          <a:ln>
            <a:noFill/>
          </a:ln>
        </p:spPr>
      </p:pic>
      <p:sp>
        <p:nvSpPr>
          <p:cNvPr id="221" name="Shape 221"/>
          <p:cNvSpPr txBox="1"/>
          <p:nvPr/>
        </p:nvSpPr>
        <p:spPr>
          <a:xfrm>
            <a:off x="306525" y="2111023"/>
            <a:ext cx="8194190" cy="1797188"/>
          </a:xfrm>
          <a:prstGeom prst="rect">
            <a:avLst/>
          </a:prstGeom>
          <a:noFill/>
          <a:ln>
            <a:noFill/>
          </a:ln>
        </p:spPr>
        <p:txBody>
          <a:bodyPr lIns="91425" tIns="45700" rIns="91425" bIns="45700" anchor="t" anchorCtr="0">
            <a:noAutofit/>
          </a:bodyPr>
          <a:lstStyle/>
          <a:p>
            <a:pPr marL="285750" marR="0" lvl="0" indent="-266700" algn="l" rtl="0">
              <a:lnSpc>
                <a:spcPct val="120000"/>
              </a:lnSpc>
              <a:spcBef>
                <a:spcPts val="0"/>
              </a:spcBef>
              <a:spcAft>
                <a:spcPts val="1000"/>
              </a:spcAft>
              <a:buClr>
                <a:srgbClr val="666666"/>
              </a:buClr>
              <a:buSzPct val="100000"/>
              <a:buFont typeface="Open Sans"/>
              <a:buChar char="▪"/>
            </a:pPr>
            <a:r>
              <a:rPr lang="en" sz="1500" b="1" dirty="0">
                <a:latin typeface="Open Sans"/>
                <a:ea typeface="Open Sans"/>
                <a:cs typeface="Open Sans"/>
                <a:sym typeface="Open Sans"/>
              </a:rPr>
              <a:t>Becomes active at your incapacity; </a:t>
            </a:r>
            <a:r>
              <a:rPr lang="en-US" sz="1500" b="1" dirty="0">
                <a:latin typeface="Open Sans"/>
                <a:ea typeface="Open Sans"/>
                <a:cs typeface="Open Sans"/>
                <a:sym typeface="Open Sans"/>
              </a:rPr>
              <a:t>when you are aware and sane, it stops working</a:t>
            </a:r>
            <a:endParaRPr lang="en" sz="1500" b="1" dirty="0">
              <a:latin typeface="Open Sans"/>
              <a:ea typeface="Open Sans"/>
              <a:cs typeface="Open Sans"/>
              <a:sym typeface="Open Sans"/>
            </a:endParaRPr>
          </a:p>
          <a:p>
            <a:pPr marL="285750" marR="0" lvl="0" indent="-266700" algn="l" rtl="0">
              <a:lnSpc>
                <a:spcPct val="120000"/>
              </a:lnSpc>
              <a:spcBef>
                <a:spcPts val="0"/>
              </a:spcBef>
              <a:spcAft>
                <a:spcPts val="1000"/>
              </a:spcAft>
              <a:buClr>
                <a:srgbClr val="666666"/>
              </a:buClr>
              <a:buSzPct val="100000"/>
              <a:buFont typeface="Open Sans"/>
              <a:buChar char="▪"/>
            </a:pPr>
            <a:r>
              <a:rPr lang="en" sz="1500" b="1" dirty="0">
                <a:latin typeface="Open Sans"/>
                <a:ea typeface="Open Sans"/>
                <a:cs typeface="Open Sans"/>
                <a:sym typeface="Open Sans"/>
              </a:rPr>
              <a:t>Appoints a person who’s authorized to make medical decisions on your behalf</a:t>
            </a:r>
          </a:p>
          <a:p>
            <a:pPr marL="285750" marR="0" lvl="0" indent="-266700" algn="l" rtl="0">
              <a:lnSpc>
                <a:spcPct val="120000"/>
              </a:lnSpc>
              <a:spcBef>
                <a:spcPts val="0"/>
              </a:spcBef>
              <a:spcAft>
                <a:spcPts val="1000"/>
              </a:spcAft>
              <a:buClr>
                <a:srgbClr val="666666"/>
              </a:buClr>
              <a:buSzPct val="100000"/>
              <a:buFont typeface="Open Sans"/>
              <a:buChar char="▪"/>
            </a:pPr>
            <a:r>
              <a:rPr lang="en" sz="1500" b="1" dirty="0">
                <a:latin typeface="Open Sans"/>
                <a:ea typeface="Open Sans"/>
                <a:cs typeface="Open Sans"/>
                <a:sym typeface="Open Sans"/>
              </a:rPr>
              <a:t>Authorizes medical professionals to release confidential medical information to the appointed persons</a:t>
            </a:r>
          </a:p>
        </p:txBody>
      </p:sp>
      <p:sp>
        <p:nvSpPr>
          <p:cNvPr id="11" name="Shape 141">
            <a:extLst>
              <a:ext uri="{FF2B5EF4-FFF2-40B4-BE49-F238E27FC236}">
                <a16:creationId xmlns:a16="http://schemas.microsoft.com/office/drawing/2014/main" id="{5F9F3EF0-6A22-42BB-AA65-9E7081D716F9}"/>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12" name="Picture 11">
            <a:extLst>
              <a:ext uri="{FF2B5EF4-FFF2-40B4-BE49-F238E27FC236}">
                <a16:creationId xmlns:a16="http://schemas.microsoft.com/office/drawing/2014/main" id="{8EBAC3A4-82EC-4D3C-8821-781100E3E1B1}"/>
              </a:ext>
            </a:extLst>
          </p:cNvPr>
          <p:cNvPicPr>
            <a:picLocks noChangeAspect="1"/>
          </p:cNvPicPr>
          <p:nvPr/>
        </p:nvPicPr>
        <p:blipFill>
          <a:blip r:embed="rId4"/>
          <a:stretch>
            <a:fillRect/>
          </a:stretch>
        </p:blipFill>
        <p:spPr>
          <a:xfrm>
            <a:off x="8003575" y="4215719"/>
            <a:ext cx="783576" cy="78263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7" name="Rectangle 6">
            <a:extLst>
              <a:ext uri="{FF2B5EF4-FFF2-40B4-BE49-F238E27FC236}">
                <a16:creationId xmlns:a16="http://schemas.microsoft.com/office/drawing/2014/main" id="{7D9D9E38-7F04-4084-B49A-04B47796E377}"/>
              </a:ext>
            </a:extLst>
          </p:cNvPr>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Shape 227"/>
          <p:cNvSpPr/>
          <p:nvPr/>
        </p:nvSpPr>
        <p:spPr>
          <a:xfrm>
            <a:off x="0" y="0"/>
            <a:ext cx="9144000" cy="1663499"/>
          </a:xfrm>
          <a:prstGeom prst="rect">
            <a:avLst/>
          </a:prstGeom>
          <a:solidFill>
            <a:schemeClr val="tx1">
              <a:lumMod val="75000"/>
              <a:lumOff val="25000"/>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Source Sans Pro"/>
              <a:ea typeface="Source Sans Pro"/>
              <a:cs typeface="Source Sans Pro"/>
              <a:sym typeface="Source Sans Pro"/>
            </a:endParaRPr>
          </a:p>
        </p:txBody>
      </p:sp>
      <p:sp>
        <p:nvSpPr>
          <p:cNvPr id="228" name="Shape 228"/>
          <p:cNvSpPr txBox="1">
            <a:spLocks noGrp="1"/>
          </p:cNvSpPr>
          <p:nvPr>
            <p:ph type="body" idx="1"/>
          </p:nvPr>
        </p:nvSpPr>
        <p:spPr>
          <a:xfrm>
            <a:off x="274374" y="543406"/>
            <a:ext cx="8394599" cy="856800"/>
          </a:xfrm>
          <a:prstGeom prst="rect">
            <a:avLst/>
          </a:prstGeom>
          <a:noFill/>
          <a:ln>
            <a:noFill/>
          </a:ln>
        </p:spPr>
        <p:txBody>
          <a:bodyPr lIns="91425" tIns="45700" rIns="91425" bIns="45700" anchor="ctr"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4000" b="1" dirty="0">
                <a:solidFill>
                  <a:srgbClr val="FFFFFF"/>
                </a:solidFill>
                <a:latin typeface="Open Sans"/>
                <a:ea typeface="Open Sans"/>
                <a:cs typeface="Open Sans"/>
                <a:sym typeface="Open Sans"/>
              </a:rPr>
              <a:t>Durable Power of Attorney </a:t>
            </a:r>
          </a:p>
        </p:txBody>
      </p:sp>
      <p:pic>
        <p:nvPicPr>
          <p:cNvPr id="230" name="Shape 230" descr="doc.png"/>
          <p:cNvPicPr preferRelativeResize="0"/>
          <p:nvPr/>
        </p:nvPicPr>
        <p:blipFill>
          <a:blip r:embed="rId3">
            <a:alphaModFix/>
          </a:blip>
          <a:stretch>
            <a:fillRect/>
          </a:stretch>
        </p:blipFill>
        <p:spPr>
          <a:xfrm>
            <a:off x="7526400" y="545000"/>
            <a:ext cx="1002450" cy="1208699"/>
          </a:xfrm>
          <a:prstGeom prst="rect">
            <a:avLst/>
          </a:prstGeom>
          <a:noFill/>
          <a:ln>
            <a:noFill/>
          </a:ln>
        </p:spPr>
      </p:pic>
      <p:sp>
        <p:nvSpPr>
          <p:cNvPr id="231" name="Shape 231"/>
          <p:cNvSpPr txBox="1"/>
          <p:nvPr/>
        </p:nvSpPr>
        <p:spPr>
          <a:xfrm>
            <a:off x="328175" y="1884820"/>
            <a:ext cx="7721100" cy="2915400"/>
          </a:xfrm>
          <a:prstGeom prst="rect">
            <a:avLst/>
          </a:prstGeom>
          <a:noFill/>
          <a:ln>
            <a:noFill/>
          </a:ln>
        </p:spPr>
        <p:txBody>
          <a:bodyPr lIns="91425" tIns="45700" rIns="91425" bIns="45700" anchor="t" anchorCtr="0">
            <a:noAutofit/>
          </a:bodyPr>
          <a:lstStyle/>
          <a:p>
            <a:pPr marR="0" lvl="0" algn="l" rtl="0">
              <a:lnSpc>
                <a:spcPct val="150000"/>
              </a:lnSpc>
              <a:spcBef>
                <a:spcPts val="0"/>
              </a:spcBef>
              <a:spcAft>
                <a:spcPts val="0"/>
              </a:spcAft>
              <a:buNone/>
            </a:pPr>
            <a:r>
              <a:rPr lang="en" sz="1300" b="1" dirty="0">
                <a:latin typeface="Open Sans"/>
                <a:ea typeface="Open Sans"/>
                <a:cs typeface="Open Sans"/>
                <a:sym typeface="Open Sans"/>
              </a:rPr>
              <a:t>Who will make your financial decisions?</a:t>
            </a:r>
          </a:p>
          <a:p>
            <a:pPr marR="0" lvl="0" algn="l" rtl="0">
              <a:lnSpc>
                <a:spcPct val="150000"/>
              </a:lnSpc>
              <a:spcBef>
                <a:spcPts val="0"/>
              </a:spcBef>
              <a:spcAft>
                <a:spcPts val="1000"/>
              </a:spcAft>
              <a:buNone/>
            </a:pPr>
            <a:r>
              <a:rPr lang="en" sz="1300" b="1" dirty="0">
                <a:latin typeface="Open Sans"/>
                <a:ea typeface="Open Sans"/>
                <a:cs typeface="Open Sans"/>
                <a:sym typeface="Open Sans"/>
              </a:rPr>
              <a:t>A Durable Power of Attorney is valid before and after you’ve become incapacitated.</a:t>
            </a:r>
          </a:p>
          <a:p>
            <a:pPr marR="0" lvl="0" algn="l" rtl="0">
              <a:lnSpc>
                <a:spcPct val="150000"/>
              </a:lnSpc>
              <a:spcBef>
                <a:spcPts val="0"/>
              </a:spcBef>
              <a:spcAft>
                <a:spcPts val="0"/>
              </a:spcAft>
              <a:buNone/>
            </a:pPr>
            <a:r>
              <a:rPr lang="en" sz="1300" b="1" dirty="0">
                <a:latin typeface="Open Sans"/>
                <a:ea typeface="Open Sans"/>
                <a:cs typeface="Open Sans"/>
                <a:sym typeface="Open Sans"/>
              </a:rPr>
              <a:t>With Durable Power of Attorney, someone has the ability to: </a:t>
            </a:r>
          </a:p>
          <a:p>
            <a:pPr marL="285750" marR="0" lvl="0" indent="-254000" algn="l" rtl="0">
              <a:lnSpc>
                <a:spcPct val="150000"/>
              </a:lnSpc>
              <a:spcBef>
                <a:spcPts val="0"/>
              </a:spcBef>
              <a:spcAft>
                <a:spcPts val="0"/>
              </a:spcAft>
              <a:buClr>
                <a:srgbClr val="666666"/>
              </a:buClr>
              <a:buSzPct val="100000"/>
              <a:buFont typeface="Open Sans"/>
              <a:buChar char="▪"/>
            </a:pPr>
            <a:r>
              <a:rPr lang="en" sz="1300" b="1" dirty="0">
                <a:latin typeface="Open Sans"/>
                <a:ea typeface="Open Sans"/>
                <a:cs typeface="Open Sans"/>
                <a:sym typeface="Open Sans"/>
              </a:rPr>
              <a:t>Write checks</a:t>
            </a:r>
          </a:p>
          <a:p>
            <a:pPr marL="285750" marR="0" lvl="0" indent="-254000" algn="l" rtl="0">
              <a:lnSpc>
                <a:spcPct val="150000"/>
              </a:lnSpc>
              <a:spcBef>
                <a:spcPts val="0"/>
              </a:spcBef>
              <a:spcAft>
                <a:spcPts val="0"/>
              </a:spcAft>
              <a:buClr>
                <a:srgbClr val="666666"/>
              </a:buClr>
              <a:buSzPct val="100000"/>
              <a:buFont typeface="Open Sans"/>
              <a:buChar char="▪"/>
            </a:pPr>
            <a:r>
              <a:rPr lang="en" sz="1300" b="1" dirty="0">
                <a:latin typeface="Open Sans"/>
                <a:ea typeface="Open Sans"/>
                <a:cs typeface="Open Sans"/>
                <a:sym typeface="Open Sans"/>
              </a:rPr>
              <a:t>Sign official documents </a:t>
            </a:r>
          </a:p>
          <a:p>
            <a:pPr marL="285750" marR="0" lvl="0" indent="-254000" algn="l" rtl="0">
              <a:lnSpc>
                <a:spcPct val="150000"/>
              </a:lnSpc>
              <a:spcBef>
                <a:spcPts val="0"/>
              </a:spcBef>
              <a:spcAft>
                <a:spcPts val="0"/>
              </a:spcAft>
              <a:buClr>
                <a:srgbClr val="666666"/>
              </a:buClr>
              <a:buSzPct val="100000"/>
              <a:buFont typeface="Open Sans"/>
              <a:buChar char="▪"/>
            </a:pPr>
            <a:r>
              <a:rPr lang="en" sz="1300" b="1" dirty="0">
                <a:latin typeface="Open Sans"/>
                <a:ea typeface="Open Sans"/>
                <a:cs typeface="Open Sans"/>
                <a:sym typeface="Open Sans"/>
              </a:rPr>
              <a:t>Handle other legal matters on your behalf</a:t>
            </a:r>
          </a:p>
        </p:txBody>
      </p:sp>
      <p:sp>
        <p:nvSpPr>
          <p:cNvPr id="8" name="Shape 141">
            <a:extLst>
              <a:ext uri="{FF2B5EF4-FFF2-40B4-BE49-F238E27FC236}">
                <a16:creationId xmlns:a16="http://schemas.microsoft.com/office/drawing/2014/main" id="{DA4F04C9-8E1A-4DBC-AB24-246013F260DE}"/>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9" name="Picture 8">
            <a:extLst>
              <a:ext uri="{FF2B5EF4-FFF2-40B4-BE49-F238E27FC236}">
                <a16:creationId xmlns:a16="http://schemas.microsoft.com/office/drawing/2014/main" id="{3E012A43-EA6F-469B-8035-4F8A4AF11435}"/>
              </a:ext>
            </a:extLst>
          </p:cNvPr>
          <p:cNvPicPr>
            <a:picLocks noChangeAspect="1"/>
          </p:cNvPicPr>
          <p:nvPr/>
        </p:nvPicPr>
        <p:blipFill>
          <a:blip r:embed="rId4"/>
          <a:stretch>
            <a:fillRect/>
          </a:stretch>
        </p:blipFill>
        <p:spPr>
          <a:xfrm>
            <a:off x="8003575" y="4215719"/>
            <a:ext cx="783576" cy="78263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Shape 236" descr="hypothetical2.jpg"/>
          <p:cNvPicPr preferRelativeResize="0"/>
          <p:nvPr/>
        </p:nvPicPr>
        <p:blipFill rotWithShape="1">
          <a:blip r:embed="rId3">
            <a:alphaModFix/>
          </a:blip>
          <a:srcRect/>
          <a:stretch/>
        </p:blipFill>
        <p:spPr>
          <a:xfrm>
            <a:off x="1126" y="0"/>
            <a:ext cx="9141747" cy="5143499"/>
          </a:xfrm>
          <a:prstGeom prst="rect">
            <a:avLst/>
          </a:prstGeom>
          <a:noFill/>
          <a:ln>
            <a:noFill/>
          </a:ln>
        </p:spPr>
      </p:pic>
      <p:sp>
        <p:nvSpPr>
          <p:cNvPr id="237" name="Shape 237"/>
          <p:cNvSpPr txBox="1">
            <a:spLocks noGrp="1"/>
          </p:cNvSpPr>
          <p:nvPr>
            <p:ph type="body" idx="4294967295"/>
          </p:nvPr>
        </p:nvSpPr>
        <p:spPr>
          <a:xfrm>
            <a:off x="0" y="0"/>
            <a:ext cx="9144000" cy="5143500"/>
          </a:xfrm>
          <a:prstGeom prst="rect">
            <a:avLst/>
          </a:prstGeom>
          <a:noFill/>
          <a:ln>
            <a:noFill/>
          </a:ln>
        </p:spPr>
        <p:txBody>
          <a:bodyPr lIns="91425" tIns="45700" rIns="91425" bIns="45700" anchor="ctr" anchorCtr="0">
            <a:noAutofit/>
          </a:bodyPr>
          <a:lstStyle/>
          <a:p>
            <a:pPr marL="0" marR="0" lvl="0" indent="0" algn="ctr" rtl="0">
              <a:lnSpc>
                <a:spcPct val="115000"/>
              </a:lnSpc>
              <a:spcBef>
                <a:spcPts val="0"/>
              </a:spcBef>
              <a:spcAft>
                <a:spcPts val="0"/>
              </a:spcAft>
              <a:buNone/>
            </a:pPr>
            <a:r>
              <a:rPr lang="en" sz="3600" dirty="0">
                <a:solidFill>
                  <a:srgbClr val="FFFFFF"/>
                </a:solidFill>
                <a:latin typeface="Open Sans"/>
                <a:ea typeface="Open Sans"/>
                <a:cs typeface="Open Sans"/>
                <a:sym typeface="Open Sans"/>
              </a:rPr>
              <a:t> </a:t>
            </a:r>
          </a:p>
        </p:txBody>
      </p:sp>
      <p:sp>
        <p:nvSpPr>
          <p:cNvPr id="4" name="Shape 141">
            <a:extLst>
              <a:ext uri="{FF2B5EF4-FFF2-40B4-BE49-F238E27FC236}">
                <a16:creationId xmlns:a16="http://schemas.microsoft.com/office/drawing/2014/main" id="{40D33BFB-5E7B-4D5A-94DA-E3FFAAE6F955}"/>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5" name="Picture 4">
            <a:extLst>
              <a:ext uri="{FF2B5EF4-FFF2-40B4-BE49-F238E27FC236}">
                <a16:creationId xmlns:a16="http://schemas.microsoft.com/office/drawing/2014/main" id="{07FF930E-5675-495C-94C3-E32F98DA7DE4}"/>
              </a:ext>
            </a:extLst>
          </p:cNvPr>
          <p:cNvPicPr>
            <a:picLocks noChangeAspect="1"/>
          </p:cNvPicPr>
          <p:nvPr/>
        </p:nvPicPr>
        <p:blipFill>
          <a:blip r:embed="rId4"/>
          <a:stretch>
            <a:fillRect/>
          </a:stretch>
        </p:blipFill>
        <p:spPr>
          <a:xfrm>
            <a:off x="8003575" y="4215719"/>
            <a:ext cx="783576" cy="782637"/>
          </a:xfrm>
          <a:prstGeom prst="rect">
            <a:avLst/>
          </a:prstGeom>
        </p:spPr>
      </p:pic>
      <p:sp>
        <p:nvSpPr>
          <p:cNvPr id="6" name="Rectangle 5">
            <a:extLst>
              <a:ext uri="{FF2B5EF4-FFF2-40B4-BE49-F238E27FC236}">
                <a16:creationId xmlns:a16="http://schemas.microsoft.com/office/drawing/2014/main" id="{690588E3-CCB3-4A23-A930-8D0CD3C593DF}"/>
              </a:ext>
            </a:extLst>
          </p:cNvPr>
          <p:cNvSpPr/>
          <p:nvPr/>
        </p:nvSpPr>
        <p:spPr>
          <a:xfrm>
            <a:off x="-1" y="640080"/>
            <a:ext cx="9144001" cy="23211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192EEC7-0B73-4FE5-8A32-49E1040FDE2C}"/>
              </a:ext>
            </a:extLst>
          </p:cNvPr>
          <p:cNvPicPr>
            <a:picLocks noChangeAspect="1"/>
          </p:cNvPicPr>
          <p:nvPr/>
        </p:nvPicPr>
        <p:blipFill>
          <a:blip r:embed="rId5"/>
          <a:stretch>
            <a:fillRect/>
          </a:stretch>
        </p:blipFill>
        <p:spPr>
          <a:xfrm>
            <a:off x="3835399" y="1069143"/>
            <a:ext cx="1064553" cy="1064553"/>
          </a:xfrm>
          <a:prstGeom prst="rect">
            <a:avLst/>
          </a:prstGeom>
          <a:noFill/>
          <a:ln>
            <a:noFill/>
          </a:ln>
        </p:spPr>
      </p:pic>
      <p:sp>
        <p:nvSpPr>
          <p:cNvPr id="8" name="TextBox 7">
            <a:extLst>
              <a:ext uri="{FF2B5EF4-FFF2-40B4-BE49-F238E27FC236}">
                <a16:creationId xmlns:a16="http://schemas.microsoft.com/office/drawing/2014/main" id="{D476C8E8-1309-4974-9AD3-B91C4349675E}"/>
              </a:ext>
            </a:extLst>
          </p:cNvPr>
          <p:cNvSpPr txBox="1"/>
          <p:nvPr/>
        </p:nvSpPr>
        <p:spPr>
          <a:xfrm>
            <a:off x="2403815" y="2265680"/>
            <a:ext cx="4336367" cy="646331"/>
          </a:xfrm>
          <a:prstGeom prst="rect">
            <a:avLst/>
          </a:prstGeom>
          <a:noFill/>
        </p:spPr>
        <p:txBody>
          <a:bodyPr wrap="square" rtlCol="0">
            <a:spAutoFit/>
          </a:bodyPr>
          <a:lstStyle/>
          <a:p>
            <a:r>
              <a:rPr lang="en" sz="3600" b="1" dirty="0">
                <a:solidFill>
                  <a:srgbClr val="FFFFFF"/>
                </a:solidFill>
                <a:latin typeface="Open Sans"/>
                <a:ea typeface="Open Sans"/>
                <a:cs typeface="Open Sans"/>
                <a:sym typeface="Open Sans"/>
              </a:rPr>
              <a:t>HYPOTHETICAL #2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5" name="Rectangle 4">
            <a:extLst>
              <a:ext uri="{FF2B5EF4-FFF2-40B4-BE49-F238E27FC236}">
                <a16:creationId xmlns:a16="http://schemas.microsoft.com/office/drawing/2014/main" id="{BC6363FF-F409-4F95-83DF-9088A34FFCFC}"/>
              </a:ext>
            </a:extLst>
          </p:cNvPr>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Shape 244"/>
          <p:cNvSpPr txBox="1"/>
          <p:nvPr/>
        </p:nvSpPr>
        <p:spPr>
          <a:xfrm>
            <a:off x="356849" y="1514627"/>
            <a:ext cx="6325200" cy="3251100"/>
          </a:xfrm>
          <a:prstGeom prst="rect">
            <a:avLst/>
          </a:prstGeom>
          <a:noFill/>
          <a:ln>
            <a:noFill/>
          </a:ln>
        </p:spPr>
        <p:txBody>
          <a:bodyPr lIns="91425" tIns="45700" rIns="91425" bIns="45700" anchor="t" anchorCtr="0">
            <a:noAutofit/>
          </a:bodyPr>
          <a:lstStyle/>
          <a:p>
            <a:pPr marR="0" lvl="0" algn="l" rtl="0">
              <a:lnSpc>
                <a:spcPct val="140000"/>
              </a:lnSpc>
              <a:spcBef>
                <a:spcPts val="0"/>
              </a:spcBef>
              <a:spcAft>
                <a:spcPts val="0"/>
              </a:spcAft>
              <a:buNone/>
            </a:pPr>
            <a:r>
              <a:rPr lang="en" sz="1300" b="1" dirty="0">
                <a:latin typeface="Open Sans"/>
                <a:ea typeface="Open Sans"/>
                <a:cs typeface="Open Sans"/>
                <a:sym typeface="Open Sans"/>
              </a:rPr>
              <a:t>For people with:</a:t>
            </a:r>
          </a:p>
          <a:p>
            <a:pPr marL="285750" marR="0" lvl="0" indent="-254000" algn="l" rtl="0">
              <a:lnSpc>
                <a:spcPct val="140000"/>
              </a:lnSpc>
              <a:spcBef>
                <a:spcPts val="0"/>
              </a:spcBef>
              <a:spcAft>
                <a:spcPts val="0"/>
              </a:spcAft>
              <a:buClr>
                <a:srgbClr val="666666"/>
              </a:buClr>
              <a:buSzPct val="100000"/>
              <a:buFont typeface="Open Sans"/>
              <a:buChar char="▪"/>
            </a:pPr>
            <a:r>
              <a:rPr lang="en" sz="1300" dirty="0">
                <a:latin typeface="Open Sans"/>
                <a:ea typeface="Open Sans"/>
                <a:cs typeface="Open Sans"/>
                <a:sym typeface="Open Sans"/>
              </a:rPr>
              <a:t>Real estate</a:t>
            </a:r>
          </a:p>
          <a:p>
            <a:pPr marL="285750" marR="0" lvl="0" indent="-254000" algn="l" rtl="0">
              <a:lnSpc>
                <a:spcPct val="140000"/>
              </a:lnSpc>
              <a:spcBef>
                <a:spcPts val="0"/>
              </a:spcBef>
              <a:spcAft>
                <a:spcPts val="0"/>
              </a:spcAft>
              <a:buClr>
                <a:srgbClr val="666666"/>
              </a:buClr>
              <a:buSzPct val="100000"/>
              <a:buFont typeface="Open Sans"/>
              <a:buChar char="▪"/>
            </a:pPr>
            <a:r>
              <a:rPr lang="en" sz="1300" dirty="0">
                <a:latin typeface="Open Sans"/>
                <a:ea typeface="Open Sans"/>
                <a:cs typeface="Open Sans"/>
                <a:sym typeface="Open Sans"/>
              </a:rPr>
              <a:t>More than $184,500 in Assets 	</a:t>
            </a:r>
          </a:p>
          <a:p>
            <a:pPr marL="285750" marR="0" lvl="0" indent="-254000" algn="l" rtl="0">
              <a:lnSpc>
                <a:spcPct val="140000"/>
              </a:lnSpc>
              <a:spcBef>
                <a:spcPts val="0"/>
              </a:spcBef>
              <a:spcAft>
                <a:spcPts val="0"/>
              </a:spcAft>
              <a:buClr>
                <a:srgbClr val="666666"/>
              </a:buClr>
              <a:buSzPct val="100000"/>
              <a:buFont typeface="Open Sans"/>
              <a:buChar char="▪"/>
            </a:pPr>
            <a:r>
              <a:rPr lang="en" sz="1300" dirty="0">
                <a:latin typeface="Open Sans"/>
                <a:ea typeface="Open Sans"/>
                <a:cs typeface="Open Sans"/>
                <a:sym typeface="Open Sans"/>
              </a:rPr>
              <a:t>NO kids</a:t>
            </a:r>
          </a:p>
          <a:p>
            <a:pPr marL="285750" marR="0" lvl="0" indent="-254000" algn="l" rtl="0">
              <a:lnSpc>
                <a:spcPct val="140000"/>
              </a:lnSpc>
              <a:spcBef>
                <a:spcPts val="0"/>
              </a:spcBef>
              <a:spcAft>
                <a:spcPts val="1000"/>
              </a:spcAft>
              <a:buClr>
                <a:srgbClr val="666666"/>
              </a:buClr>
              <a:buSzPct val="100000"/>
              <a:buFont typeface="Open Sans"/>
              <a:buChar char="▪"/>
            </a:pPr>
            <a:r>
              <a:rPr lang="en" sz="1300" dirty="0">
                <a:latin typeface="Open Sans"/>
                <a:ea typeface="Open Sans"/>
                <a:cs typeface="Open Sans"/>
                <a:sym typeface="Open Sans"/>
              </a:rPr>
              <a:t>NO special needs beneficiaries</a:t>
            </a:r>
          </a:p>
          <a:p>
            <a:pPr marR="0" lvl="0" algn="l" rtl="0">
              <a:lnSpc>
                <a:spcPct val="140000"/>
              </a:lnSpc>
              <a:spcBef>
                <a:spcPts val="0"/>
              </a:spcBef>
              <a:spcAft>
                <a:spcPts val="0"/>
              </a:spcAft>
              <a:buNone/>
            </a:pPr>
            <a:r>
              <a:rPr lang="en" sz="1300" b="1" dirty="0">
                <a:latin typeface="Open Sans"/>
                <a:ea typeface="Open Sans"/>
                <a:cs typeface="Open Sans"/>
                <a:sym typeface="Open Sans"/>
              </a:rPr>
              <a:t>Documents Needed: </a:t>
            </a:r>
          </a:p>
          <a:p>
            <a:pPr marL="285750" marR="0" lvl="0" indent="-254000" algn="l" rtl="0">
              <a:lnSpc>
                <a:spcPct val="140000"/>
              </a:lnSpc>
              <a:spcBef>
                <a:spcPts val="0"/>
              </a:spcBef>
              <a:spcAft>
                <a:spcPts val="0"/>
              </a:spcAft>
              <a:buClr>
                <a:srgbClr val="666666"/>
              </a:buClr>
              <a:buSzPct val="100000"/>
              <a:buFont typeface="Open Sans"/>
              <a:buChar char="▪"/>
            </a:pPr>
            <a:r>
              <a:rPr lang="en" sz="1300" dirty="0">
                <a:latin typeface="Open Sans"/>
                <a:ea typeface="Open Sans"/>
                <a:cs typeface="Open Sans"/>
                <a:sym typeface="Open Sans"/>
              </a:rPr>
              <a:t>Revocable / Living Trust</a:t>
            </a:r>
          </a:p>
          <a:p>
            <a:pPr marL="285750" marR="0" lvl="0" indent="-254000" algn="l" rtl="0">
              <a:lnSpc>
                <a:spcPct val="140000"/>
              </a:lnSpc>
              <a:spcBef>
                <a:spcPts val="0"/>
              </a:spcBef>
              <a:spcAft>
                <a:spcPts val="0"/>
              </a:spcAft>
              <a:buClr>
                <a:srgbClr val="666666"/>
              </a:buClr>
              <a:buSzPct val="100000"/>
              <a:buFont typeface="Open Sans"/>
              <a:buChar char="▪"/>
            </a:pPr>
            <a:r>
              <a:rPr lang="en" sz="1300" dirty="0">
                <a:latin typeface="Open Sans"/>
                <a:ea typeface="Open Sans"/>
                <a:cs typeface="Open Sans"/>
                <a:sym typeface="Open Sans"/>
              </a:rPr>
              <a:t>Will</a:t>
            </a:r>
          </a:p>
          <a:p>
            <a:pPr marL="285750" marR="0" lvl="0" indent="-254000" algn="l" rtl="0">
              <a:lnSpc>
                <a:spcPct val="140000"/>
              </a:lnSpc>
              <a:spcBef>
                <a:spcPts val="0"/>
              </a:spcBef>
              <a:spcAft>
                <a:spcPts val="0"/>
              </a:spcAft>
              <a:buClr>
                <a:srgbClr val="666666"/>
              </a:buClr>
              <a:buSzPct val="100000"/>
              <a:buFont typeface="Open Sans"/>
              <a:buChar char="▪"/>
            </a:pPr>
            <a:r>
              <a:rPr lang="en" sz="1300" dirty="0">
                <a:latin typeface="Open Sans"/>
                <a:ea typeface="Open Sans"/>
                <a:cs typeface="Open Sans"/>
                <a:sym typeface="Open Sans"/>
              </a:rPr>
              <a:t>Advance Health Care Directive / Living Will </a:t>
            </a:r>
          </a:p>
          <a:p>
            <a:pPr marL="285750" marR="0" lvl="0" indent="-254000" algn="l" rtl="0">
              <a:lnSpc>
                <a:spcPct val="140000"/>
              </a:lnSpc>
              <a:spcBef>
                <a:spcPts val="0"/>
              </a:spcBef>
              <a:spcAft>
                <a:spcPts val="0"/>
              </a:spcAft>
              <a:buClr>
                <a:srgbClr val="666666"/>
              </a:buClr>
              <a:buSzPct val="100000"/>
              <a:buFont typeface="Open Sans"/>
              <a:buChar char="▪"/>
            </a:pPr>
            <a:r>
              <a:rPr lang="en" sz="1300" dirty="0">
                <a:latin typeface="Open Sans"/>
                <a:ea typeface="Open Sans"/>
                <a:cs typeface="Open Sans"/>
                <a:sym typeface="Open Sans"/>
              </a:rPr>
              <a:t>Durable Power of Attorney </a:t>
            </a:r>
          </a:p>
          <a:p>
            <a:pPr marL="285750" marR="0" lvl="0" indent="-254000" algn="l" rtl="0">
              <a:lnSpc>
                <a:spcPct val="140000"/>
              </a:lnSpc>
              <a:spcBef>
                <a:spcPts val="0"/>
              </a:spcBef>
              <a:spcAft>
                <a:spcPts val="0"/>
              </a:spcAft>
              <a:buClr>
                <a:srgbClr val="666666"/>
              </a:buClr>
              <a:buSzPct val="100000"/>
              <a:buFont typeface="Open Sans"/>
              <a:buChar char="▪"/>
            </a:pPr>
            <a:r>
              <a:rPr lang="en" sz="1300" dirty="0">
                <a:latin typeface="Open Sans"/>
                <a:ea typeface="Open Sans"/>
                <a:cs typeface="Open Sans"/>
                <a:sym typeface="Open Sans"/>
              </a:rPr>
              <a:t>Check your beneficiary designations on retirement accounts &amp; life insurance</a:t>
            </a:r>
          </a:p>
        </p:txBody>
      </p:sp>
      <p:sp>
        <p:nvSpPr>
          <p:cNvPr id="6" name="Shape 141">
            <a:extLst>
              <a:ext uri="{FF2B5EF4-FFF2-40B4-BE49-F238E27FC236}">
                <a16:creationId xmlns:a16="http://schemas.microsoft.com/office/drawing/2014/main" id="{7D51C85F-4932-4248-BE79-D8300B2A6717}"/>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7" name="Picture 6">
            <a:extLst>
              <a:ext uri="{FF2B5EF4-FFF2-40B4-BE49-F238E27FC236}">
                <a16:creationId xmlns:a16="http://schemas.microsoft.com/office/drawing/2014/main" id="{A6512349-05F4-4C0C-87B6-2F3568F21471}"/>
              </a:ext>
            </a:extLst>
          </p:cNvPr>
          <p:cNvPicPr>
            <a:picLocks noChangeAspect="1"/>
          </p:cNvPicPr>
          <p:nvPr/>
        </p:nvPicPr>
        <p:blipFill>
          <a:blip r:embed="rId3"/>
          <a:stretch>
            <a:fillRect/>
          </a:stretch>
        </p:blipFill>
        <p:spPr>
          <a:xfrm>
            <a:off x="8003575" y="4215719"/>
            <a:ext cx="783576" cy="782637"/>
          </a:xfrm>
          <a:prstGeom prst="rect">
            <a:avLst/>
          </a:prstGeom>
        </p:spPr>
      </p:pic>
      <p:pic>
        <p:nvPicPr>
          <p:cNvPr id="10" name="Picture 9">
            <a:extLst>
              <a:ext uri="{FF2B5EF4-FFF2-40B4-BE49-F238E27FC236}">
                <a16:creationId xmlns:a16="http://schemas.microsoft.com/office/drawing/2014/main" id="{944D0531-8257-4DE4-AA37-C3CC408EAFE9}"/>
              </a:ext>
            </a:extLst>
          </p:cNvPr>
          <p:cNvPicPr>
            <a:picLocks noChangeAspect="1"/>
          </p:cNvPicPr>
          <p:nvPr/>
        </p:nvPicPr>
        <p:blipFill>
          <a:blip r:embed="rId4"/>
          <a:stretch>
            <a:fillRect/>
          </a:stretch>
        </p:blipFill>
        <p:spPr>
          <a:xfrm>
            <a:off x="6773547" y="502032"/>
            <a:ext cx="590935" cy="590935"/>
          </a:xfrm>
          <a:prstGeom prst="rect">
            <a:avLst/>
          </a:prstGeom>
          <a:noFill/>
          <a:ln>
            <a:noFill/>
          </a:ln>
        </p:spPr>
      </p:pic>
      <p:sp>
        <p:nvSpPr>
          <p:cNvPr id="11" name="TextBox 10">
            <a:extLst>
              <a:ext uri="{FF2B5EF4-FFF2-40B4-BE49-F238E27FC236}">
                <a16:creationId xmlns:a16="http://schemas.microsoft.com/office/drawing/2014/main" id="{8532DD5D-BA6F-475E-8D03-43E7E4D07FC9}"/>
              </a:ext>
            </a:extLst>
          </p:cNvPr>
          <p:cNvSpPr txBox="1"/>
          <p:nvPr/>
        </p:nvSpPr>
        <p:spPr>
          <a:xfrm>
            <a:off x="231632" y="868296"/>
            <a:ext cx="7298568" cy="646331"/>
          </a:xfrm>
          <a:prstGeom prst="rect">
            <a:avLst/>
          </a:prstGeom>
          <a:noFill/>
        </p:spPr>
        <p:txBody>
          <a:bodyPr wrap="square" rtlCol="0">
            <a:spAutoFit/>
          </a:bodyPr>
          <a:lstStyle/>
          <a:p>
            <a:r>
              <a:rPr lang="en" sz="3600" b="1" dirty="0">
                <a:solidFill>
                  <a:srgbClr val="FFFFFF"/>
                </a:solidFill>
                <a:latin typeface="Open Sans"/>
                <a:ea typeface="Open Sans"/>
                <a:cs typeface="Open Sans"/>
                <a:sym typeface="Open Sans"/>
              </a:rPr>
              <a:t>HYPOTHETICAL #2: ANSWER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17" name="Rectangle 16">
            <a:extLst>
              <a:ext uri="{FF2B5EF4-FFF2-40B4-BE49-F238E27FC236}">
                <a16:creationId xmlns:a16="http://schemas.microsoft.com/office/drawing/2014/main" id="{476CC927-3C96-4965-83FD-211D5251D476}"/>
              </a:ext>
            </a:extLst>
          </p:cNvPr>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Shape 250"/>
          <p:cNvSpPr/>
          <p:nvPr/>
        </p:nvSpPr>
        <p:spPr>
          <a:xfrm>
            <a:off x="0" y="0"/>
            <a:ext cx="9144000" cy="1663499"/>
          </a:xfrm>
          <a:prstGeom prst="rect">
            <a:avLst/>
          </a:prstGeom>
          <a:solidFill>
            <a:schemeClr val="tx1">
              <a:lumMod val="75000"/>
              <a:lumOff val="25000"/>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Source Sans Pro"/>
              <a:ea typeface="Source Sans Pro"/>
              <a:cs typeface="Source Sans Pro"/>
              <a:sym typeface="Source Sans Pro"/>
            </a:endParaRPr>
          </a:p>
        </p:txBody>
      </p:sp>
      <p:sp>
        <p:nvSpPr>
          <p:cNvPr id="252" name="Shape 252"/>
          <p:cNvSpPr txBox="1"/>
          <p:nvPr/>
        </p:nvSpPr>
        <p:spPr>
          <a:xfrm>
            <a:off x="345463" y="1649251"/>
            <a:ext cx="8049900" cy="407400"/>
          </a:xfrm>
          <a:prstGeom prst="rect">
            <a:avLst/>
          </a:prstGeom>
          <a:noFill/>
          <a:ln>
            <a:noFill/>
          </a:ln>
        </p:spPr>
        <p:txBody>
          <a:bodyPr lIns="91425" tIns="91425" rIns="91425" bIns="91425" anchor="t" anchorCtr="0">
            <a:noAutofit/>
          </a:bodyPr>
          <a:lstStyle/>
          <a:p>
            <a:pPr lvl="0" rtl="0">
              <a:lnSpc>
                <a:spcPct val="150000"/>
              </a:lnSpc>
              <a:spcBef>
                <a:spcPts val="0"/>
              </a:spcBef>
              <a:buNone/>
            </a:pPr>
            <a:r>
              <a:rPr lang="en" sz="2200" b="1" dirty="0">
                <a:solidFill>
                  <a:schemeClr val="bg1"/>
                </a:solidFill>
                <a:latin typeface="Open Sans"/>
                <a:ea typeface="Open Sans"/>
                <a:cs typeface="Open Sans"/>
                <a:sym typeface="Open Sans"/>
              </a:rPr>
              <a:t>Reasons to Avoid Probate:</a:t>
            </a:r>
          </a:p>
        </p:txBody>
      </p:sp>
      <p:sp>
        <p:nvSpPr>
          <p:cNvPr id="253" name="Shape 253"/>
          <p:cNvSpPr txBox="1"/>
          <p:nvPr/>
        </p:nvSpPr>
        <p:spPr>
          <a:xfrm>
            <a:off x="896964" y="1078210"/>
            <a:ext cx="6101435" cy="407400"/>
          </a:xfrm>
          <a:prstGeom prst="rect">
            <a:avLst/>
          </a:prstGeom>
          <a:noFill/>
          <a:ln>
            <a:noFill/>
          </a:ln>
        </p:spPr>
        <p:txBody>
          <a:bodyPr lIns="91425" tIns="91425" rIns="91425" bIns="91425" anchor="t" anchorCtr="0">
            <a:noAutofit/>
          </a:bodyPr>
          <a:lstStyle/>
          <a:p>
            <a:pPr lvl="0" rtl="0">
              <a:spcBef>
                <a:spcPts val="0"/>
              </a:spcBef>
              <a:buNone/>
            </a:pPr>
            <a:r>
              <a:rPr lang="en" sz="1400" b="1" dirty="0">
                <a:solidFill>
                  <a:srgbClr val="FFFFFF"/>
                </a:solidFill>
                <a:latin typeface="Open Sans"/>
                <a:ea typeface="Open Sans"/>
                <a:cs typeface="Open Sans"/>
                <a:sym typeface="Open Sans"/>
              </a:rPr>
              <a:t>The legal process of distributing assets from an estate after death. </a:t>
            </a:r>
          </a:p>
        </p:txBody>
      </p:sp>
      <p:pic>
        <p:nvPicPr>
          <p:cNvPr id="254" name="Shape 254" descr="time-intensive.png"/>
          <p:cNvPicPr preferRelativeResize="0"/>
          <p:nvPr/>
        </p:nvPicPr>
        <p:blipFill>
          <a:blip r:embed="rId3">
            <a:alphaModFix/>
          </a:blip>
          <a:stretch>
            <a:fillRect/>
          </a:stretch>
        </p:blipFill>
        <p:spPr>
          <a:xfrm>
            <a:off x="1049274" y="2353036"/>
            <a:ext cx="680805" cy="829450"/>
          </a:xfrm>
          <a:prstGeom prst="rect">
            <a:avLst/>
          </a:prstGeom>
          <a:noFill/>
          <a:ln>
            <a:noFill/>
          </a:ln>
        </p:spPr>
      </p:pic>
      <p:sp>
        <p:nvSpPr>
          <p:cNvPr id="255" name="Shape 255"/>
          <p:cNvSpPr txBox="1"/>
          <p:nvPr/>
        </p:nvSpPr>
        <p:spPr>
          <a:xfrm>
            <a:off x="306525" y="3301112"/>
            <a:ext cx="2166300" cy="998100"/>
          </a:xfrm>
          <a:prstGeom prst="rect">
            <a:avLst/>
          </a:prstGeom>
          <a:noFill/>
          <a:ln>
            <a:noFill/>
          </a:ln>
        </p:spPr>
        <p:txBody>
          <a:bodyPr lIns="91425" tIns="91425" rIns="91425" bIns="91425" anchor="t" anchorCtr="0">
            <a:noAutofit/>
          </a:bodyPr>
          <a:lstStyle/>
          <a:p>
            <a:pPr lvl="0" algn="ctr" rtl="0">
              <a:lnSpc>
                <a:spcPct val="150000"/>
              </a:lnSpc>
              <a:spcBef>
                <a:spcPts val="0"/>
              </a:spcBef>
              <a:buNone/>
            </a:pPr>
            <a:r>
              <a:rPr lang="en" b="1" dirty="0">
                <a:solidFill>
                  <a:schemeClr val="bg1"/>
                </a:solidFill>
                <a:latin typeface="Open Sans"/>
                <a:ea typeface="Open Sans"/>
                <a:cs typeface="Open Sans"/>
                <a:sym typeface="Open Sans"/>
              </a:rPr>
              <a:t>Time Intensive</a:t>
            </a:r>
          </a:p>
          <a:p>
            <a:pPr lvl="0" algn="ctr" rtl="0">
              <a:lnSpc>
                <a:spcPct val="115000"/>
              </a:lnSpc>
              <a:spcBef>
                <a:spcPts val="0"/>
              </a:spcBef>
              <a:buNone/>
            </a:pPr>
            <a:r>
              <a:rPr lang="en" sz="1000" dirty="0">
                <a:latin typeface="Open Sans"/>
                <a:ea typeface="Open Sans"/>
                <a:cs typeface="Open Sans"/>
                <a:sym typeface="Open Sans"/>
              </a:rPr>
              <a:t>Court must inventory everything and decides who gets what</a:t>
            </a:r>
          </a:p>
        </p:txBody>
      </p:sp>
      <p:sp>
        <p:nvSpPr>
          <p:cNvPr id="256" name="Shape 256"/>
          <p:cNvSpPr txBox="1"/>
          <p:nvPr/>
        </p:nvSpPr>
        <p:spPr>
          <a:xfrm>
            <a:off x="2365275" y="3393406"/>
            <a:ext cx="2166300" cy="407400"/>
          </a:xfrm>
          <a:prstGeom prst="rect">
            <a:avLst/>
          </a:prstGeom>
          <a:noFill/>
          <a:ln>
            <a:noFill/>
          </a:ln>
        </p:spPr>
        <p:txBody>
          <a:bodyPr lIns="91425" tIns="91425" rIns="91425" bIns="91425" anchor="t" anchorCtr="0">
            <a:noAutofit/>
          </a:bodyPr>
          <a:lstStyle/>
          <a:p>
            <a:pPr lvl="0" algn="ctr" rtl="0">
              <a:spcBef>
                <a:spcPts val="0"/>
              </a:spcBef>
              <a:buNone/>
            </a:pPr>
            <a:r>
              <a:rPr lang="en" b="1" dirty="0">
                <a:solidFill>
                  <a:schemeClr val="bg1"/>
                </a:solidFill>
                <a:latin typeface="Open Sans"/>
                <a:ea typeface="Open Sans"/>
                <a:cs typeface="Open Sans"/>
                <a:sym typeface="Open Sans"/>
              </a:rPr>
              <a:t>Expensive Process</a:t>
            </a:r>
          </a:p>
        </p:txBody>
      </p:sp>
      <p:sp>
        <p:nvSpPr>
          <p:cNvPr id="257" name="Shape 257"/>
          <p:cNvSpPr txBox="1"/>
          <p:nvPr/>
        </p:nvSpPr>
        <p:spPr>
          <a:xfrm>
            <a:off x="6443249" y="3301103"/>
            <a:ext cx="2166300" cy="407400"/>
          </a:xfrm>
          <a:prstGeom prst="rect">
            <a:avLst/>
          </a:prstGeom>
          <a:noFill/>
          <a:ln>
            <a:noFill/>
          </a:ln>
        </p:spPr>
        <p:txBody>
          <a:bodyPr lIns="91425" tIns="91425" rIns="91425" bIns="91425" anchor="t" anchorCtr="0">
            <a:noAutofit/>
          </a:bodyPr>
          <a:lstStyle/>
          <a:p>
            <a:pPr lvl="0" algn="ctr" rtl="0">
              <a:lnSpc>
                <a:spcPct val="150000"/>
              </a:lnSpc>
              <a:spcBef>
                <a:spcPts val="0"/>
              </a:spcBef>
              <a:buNone/>
            </a:pPr>
            <a:r>
              <a:rPr lang="en" b="1" dirty="0">
                <a:solidFill>
                  <a:schemeClr val="bg1"/>
                </a:solidFill>
                <a:latin typeface="Open Sans"/>
                <a:ea typeface="Open Sans"/>
                <a:cs typeface="Open Sans"/>
                <a:sym typeface="Open Sans"/>
              </a:rPr>
              <a:t>Public Affair</a:t>
            </a:r>
          </a:p>
        </p:txBody>
      </p:sp>
      <p:pic>
        <p:nvPicPr>
          <p:cNvPr id="258" name="Shape 258" descr="money.png"/>
          <p:cNvPicPr preferRelativeResize="0"/>
          <p:nvPr/>
        </p:nvPicPr>
        <p:blipFill>
          <a:blip r:embed="rId4">
            <a:alphaModFix/>
          </a:blip>
          <a:stretch>
            <a:fillRect/>
          </a:stretch>
        </p:blipFill>
        <p:spPr>
          <a:xfrm>
            <a:off x="2988932" y="2353039"/>
            <a:ext cx="829434" cy="829434"/>
          </a:xfrm>
          <a:prstGeom prst="rect">
            <a:avLst/>
          </a:prstGeom>
          <a:noFill/>
          <a:ln>
            <a:noFill/>
          </a:ln>
        </p:spPr>
      </p:pic>
      <p:pic>
        <p:nvPicPr>
          <p:cNvPr id="259" name="Shape 259" descr="court.png"/>
          <p:cNvPicPr preferRelativeResize="0"/>
          <p:nvPr/>
        </p:nvPicPr>
        <p:blipFill>
          <a:blip r:embed="rId5">
            <a:alphaModFix/>
          </a:blip>
          <a:stretch>
            <a:fillRect/>
          </a:stretch>
        </p:blipFill>
        <p:spPr>
          <a:xfrm>
            <a:off x="4937745" y="2353025"/>
            <a:ext cx="816892" cy="829449"/>
          </a:xfrm>
          <a:prstGeom prst="rect">
            <a:avLst/>
          </a:prstGeom>
          <a:noFill/>
          <a:ln>
            <a:noFill/>
          </a:ln>
        </p:spPr>
      </p:pic>
      <p:pic>
        <p:nvPicPr>
          <p:cNvPr id="260" name="Shape 260" descr="public-affair.png"/>
          <p:cNvPicPr preferRelativeResize="0"/>
          <p:nvPr/>
        </p:nvPicPr>
        <p:blipFill>
          <a:blip r:embed="rId6">
            <a:alphaModFix/>
          </a:blip>
          <a:stretch>
            <a:fillRect/>
          </a:stretch>
        </p:blipFill>
        <p:spPr>
          <a:xfrm>
            <a:off x="6908375" y="2433481"/>
            <a:ext cx="1236050" cy="668539"/>
          </a:xfrm>
          <a:prstGeom prst="rect">
            <a:avLst/>
          </a:prstGeom>
          <a:noFill/>
          <a:ln>
            <a:noFill/>
          </a:ln>
        </p:spPr>
      </p:pic>
      <p:sp>
        <p:nvSpPr>
          <p:cNvPr id="261" name="Shape 261"/>
          <p:cNvSpPr txBox="1"/>
          <p:nvPr/>
        </p:nvSpPr>
        <p:spPr>
          <a:xfrm>
            <a:off x="4363379" y="3391812"/>
            <a:ext cx="2166300" cy="407400"/>
          </a:xfrm>
          <a:prstGeom prst="rect">
            <a:avLst/>
          </a:prstGeom>
          <a:noFill/>
          <a:ln>
            <a:noFill/>
          </a:ln>
        </p:spPr>
        <p:txBody>
          <a:bodyPr lIns="91425" tIns="91425" rIns="91425" bIns="91425" anchor="t" anchorCtr="0">
            <a:noAutofit/>
          </a:bodyPr>
          <a:lstStyle/>
          <a:p>
            <a:pPr lvl="0" algn="ctr" rtl="0">
              <a:lnSpc>
                <a:spcPct val="100000"/>
              </a:lnSpc>
              <a:spcBef>
                <a:spcPts val="0"/>
              </a:spcBef>
              <a:buNone/>
            </a:pPr>
            <a:r>
              <a:rPr lang="en" b="1" dirty="0">
                <a:solidFill>
                  <a:schemeClr val="bg1"/>
                </a:solidFill>
                <a:latin typeface="Open Sans"/>
                <a:ea typeface="Open Sans"/>
                <a:cs typeface="Open Sans"/>
                <a:sym typeface="Open Sans"/>
              </a:rPr>
              <a:t>Loved ones have to deal with court</a:t>
            </a:r>
          </a:p>
        </p:txBody>
      </p:sp>
      <p:sp>
        <p:nvSpPr>
          <p:cNvPr id="262" name="Shape 262"/>
          <p:cNvSpPr txBox="1">
            <a:spLocks noGrp="1"/>
          </p:cNvSpPr>
          <p:nvPr>
            <p:ph type="body" idx="1"/>
          </p:nvPr>
        </p:nvSpPr>
        <p:spPr>
          <a:xfrm>
            <a:off x="306525" y="545000"/>
            <a:ext cx="2399699" cy="8568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4000" b="1" dirty="0">
                <a:solidFill>
                  <a:srgbClr val="FFFFFF"/>
                </a:solidFill>
                <a:latin typeface="Open Sans"/>
                <a:ea typeface="Open Sans"/>
                <a:cs typeface="Open Sans"/>
                <a:sym typeface="Open Sans"/>
              </a:rPr>
              <a:t>Probate: </a:t>
            </a:r>
          </a:p>
        </p:txBody>
      </p:sp>
      <p:sp>
        <p:nvSpPr>
          <p:cNvPr id="15" name="Shape 141">
            <a:extLst>
              <a:ext uri="{FF2B5EF4-FFF2-40B4-BE49-F238E27FC236}">
                <a16:creationId xmlns:a16="http://schemas.microsoft.com/office/drawing/2014/main" id="{8915F7BA-C0E4-4DA5-980B-24E9F4F19423}"/>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16" name="Picture 15">
            <a:extLst>
              <a:ext uri="{FF2B5EF4-FFF2-40B4-BE49-F238E27FC236}">
                <a16:creationId xmlns:a16="http://schemas.microsoft.com/office/drawing/2014/main" id="{17EC4A34-F503-433A-B2E2-9BE1B990AAD8}"/>
              </a:ext>
            </a:extLst>
          </p:cNvPr>
          <p:cNvPicPr>
            <a:picLocks noChangeAspect="1"/>
          </p:cNvPicPr>
          <p:nvPr/>
        </p:nvPicPr>
        <p:blipFill>
          <a:blip r:embed="rId7"/>
          <a:stretch>
            <a:fillRect/>
          </a:stretch>
        </p:blipFill>
        <p:spPr>
          <a:xfrm>
            <a:off x="8003575" y="4215719"/>
            <a:ext cx="783576" cy="782637"/>
          </a:xfrm>
          <a:prstGeom prst="rect">
            <a:avLst/>
          </a:prstGeom>
        </p:spPr>
      </p:pic>
      <p:pic>
        <p:nvPicPr>
          <p:cNvPr id="18" name="Shape 230" descr="doc.png">
            <a:extLst>
              <a:ext uri="{FF2B5EF4-FFF2-40B4-BE49-F238E27FC236}">
                <a16:creationId xmlns:a16="http://schemas.microsoft.com/office/drawing/2014/main" id="{4FCF6177-68B5-4771-8B3E-5002504C21F3}"/>
              </a:ext>
            </a:extLst>
          </p:cNvPr>
          <p:cNvPicPr preferRelativeResize="0"/>
          <p:nvPr/>
        </p:nvPicPr>
        <p:blipFill>
          <a:blip r:embed="rId8">
            <a:alphaModFix/>
          </a:blip>
          <a:stretch>
            <a:fillRect/>
          </a:stretch>
        </p:blipFill>
        <p:spPr>
          <a:xfrm>
            <a:off x="7526400" y="545000"/>
            <a:ext cx="1002450" cy="12086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17" name="Rectangle 16">
            <a:extLst>
              <a:ext uri="{FF2B5EF4-FFF2-40B4-BE49-F238E27FC236}">
                <a16:creationId xmlns:a16="http://schemas.microsoft.com/office/drawing/2014/main" id="{476CC927-3C96-4965-83FD-211D5251D476}"/>
              </a:ext>
            </a:extLst>
          </p:cNvPr>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Shape 250"/>
          <p:cNvSpPr/>
          <p:nvPr/>
        </p:nvSpPr>
        <p:spPr>
          <a:xfrm>
            <a:off x="0" y="0"/>
            <a:ext cx="9144000" cy="1663499"/>
          </a:xfrm>
          <a:prstGeom prst="rect">
            <a:avLst/>
          </a:prstGeom>
          <a:solidFill>
            <a:schemeClr val="tx1">
              <a:lumMod val="75000"/>
              <a:lumOff val="25000"/>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Source Sans Pro"/>
              <a:ea typeface="Source Sans Pro"/>
              <a:cs typeface="Source Sans Pro"/>
              <a:sym typeface="Source Sans Pro"/>
            </a:endParaRPr>
          </a:p>
        </p:txBody>
      </p:sp>
      <p:sp>
        <p:nvSpPr>
          <p:cNvPr id="15" name="Shape 141">
            <a:extLst>
              <a:ext uri="{FF2B5EF4-FFF2-40B4-BE49-F238E27FC236}">
                <a16:creationId xmlns:a16="http://schemas.microsoft.com/office/drawing/2014/main" id="{8915F7BA-C0E4-4DA5-980B-24E9F4F19423}"/>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16" name="Picture 15">
            <a:extLst>
              <a:ext uri="{FF2B5EF4-FFF2-40B4-BE49-F238E27FC236}">
                <a16:creationId xmlns:a16="http://schemas.microsoft.com/office/drawing/2014/main" id="{17EC4A34-F503-433A-B2E2-9BE1B990AAD8}"/>
              </a:ext>
            </a:extLst>
          </p:cNvPr>
          <p:cNvPicPr>
            <a:picLocks noChangeAspect="1"/>
          </p:cNvPicPr>
          <p:nvPr/>
        </p:nvPicPr>
        <p:blipFill>
          <a:blip r:embed="rId3"/>
          <a:stretch>
            <a:fillRect/>
          </a:stretch>
        </p:blipFill>
        <p:spPr>
          <a:xfrm>
            <a:off x="8003575" y="4215719"/>
            <a:ext cx="783576" cy="782637"/>
          </a:xfrm>
          <a:prstGeom prst="rect">
            <a:avLst/>
          </a:prstGeom>
        </p:spPr>
      </p:pic>
      <p:pic>
        <p:nvPicPr>
          <p:cNvPr id="18" name="Shape 230" descr="doc.png">
            <a:extLst>
              <a:ext uri="{FF2B5EF4-FFF2-40B4-BE49-F238E27FC236}">
                <a16:creationId xmlns:a16="http://schemas.microsoft.com/office/drawing/2014/main" id="{4FCF6177-68B5-4771-8B3E-5002504C21F3}"/>
              </a:ext>
            </a:extLst>
          </p:cNvPr>
          <p:cNvPicPr preferRelativeResize="0"/>
          <p:nvPr/>
        </p:nvPicPr>
        <p:blipFill>
          <a:blip r:embed="rId4">
            <a:alphaModFix/>
          </a:blip>
          <a:stretch>
            <a:fillRect/>
          </a:stretch>
        </p:blipFill>
        <p:spPr>
          <a:xfrm>
            <a:off x="7526400" y="545000"/>
            <a:ext cx="1002450" cy="1208699"/>
          </a:xfrm>
          <a:prstGeom prst="rect">
            <a:avLst/>
          </a:prstGeom>
          <a:noFill/>
          <a:ln>
            <a:noFill/>
          </a:ln>
        </p:spPr>
      </p:pic>
      <p:sp>
        <p:nvSpPr>
          <p:cNvPr id="20" name="Shape 262">
            <a:extLst>
              <a:ext uri="{FF2B5EF4-FFF2-40B4-BE49-F238E27FC236}">
                <a16:creationId xmlns:a16="http://schemas.microsoft.com/office/drawing/2014/main" id="{A57AF0CF-A2CA-4381-A4AA-912BFC7AA5ED}"/>
              </a:ext>
            </a:extLst>
          </p:cNvPr>
          <p:cNvSpPr txBox="1">
            <a:spLocks noGrp="1"/>
          </p:cNvSpPr>
          <p:nvPr>
            <p:ph type="body" idx="1"/>
          </p:nvPr>
        </p:nvSpPr>
        <p:spPr>
          <a:xfrm>
            <a:off x="306525" y="545000"/>
            <a:ext cx="4906275" cy="89261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4000" b="1">
                <a:solidFill>
                  <a:srgbClr val="FFFFFF"/>
                </a:solidFill>
                <a:latin typeface="Open Sans"/>
                <a:ea typeface="Open Sans"/>
                <a:cs typeface="Open Sans"/>
                <a:sym typeface="Open Sans"/>
              </a:rPr>
              <a:t>Revocable </a:t>
            </a:r>
            <a:r>
              <a:rPr lang="en" sz="4000" b="1" dirty="0">
                <a:solidFill>
                  <a:srgbClr val="FFFFFF"/>
                </a:solidFill>
                <a:latin typeface="Open Sans"/>
                <a:ea typeface="Open Sans"/>
                <a:cs typeface="Open Sans"/>
                <a:sym typeface="Open Sans"/>
              </a:rPr>
              <a:t>Trust</a:t>
            </a:r>
          </a:p>
        </p:txBody>
      </p:sp>
      <p:sp>
        <p:nvSpPr>
          <p:cNvPr id="21" name="Shape 253">
            <a:extLst>
              <a:ext uri="{FF2B5EF4-FFF2-40B4-BE49-F238E27FC236}">
                <a16:creationId xmlns:a16="http://schemas.microsoft.com/office/drawing/2014/main" id="{B32E5444-C9CC-4970-81CD-31E4DE9AE271}"/>
              </a:ext>
            </a:extLst>
          </p:cNvPr>
          <p:cNvSpPr txBox="1"/>
          <p:nvPr/>
        </p:nvSpPr>
        <p:spPr>
          <a:xfrm>
            <a:off x="896964" y="1078209"/>
            <a:ext cx="6295835" cy="675489"/>
          </a:xfrm>
          <a:prstGeom prst="rect">
            <a:avLst/>
          </a:prstGeom>
          <a:noFill/>
          <a:ln>
            <a:noFill/>
          </a:ln>
        </p:spPr>
        <p:txBody>
          <a:bodyPr lIns="91425" tIns="91425" rIns="91425" bIns="91425" anchor="t" anchorCtr="0">
            <a:noAutofit/>
          </a:bodyPr>
          <a:lstStyle/>
          <a:p>
            <a:r>
              <a:rPr lang="en" sz="1400" b="1" dirty="0">
                <a:solidFill>
                  <a:srgbClr val="FFFFFF"/>
                </a:solidFill>
                <a:latin typeface="Open Sans"/>
                <a:ea typeface="Open Sans"/>
                <a:cs typeface="Open Sans"/>
                <a:sym typeface="Open Sans"/>
              </a:rPr>
              <a:t>Also known as a Living Trust. </a:t>
            </a:r>
          </a:p>
          <a:p>
            <a:r>
              <a:rPr lang="en" sz="1400" b="1" dirty="0">
                <a:solidFill>
                  <a:srgbClr val="FFFFFF"/>
                </a:solidFill>
                <a:latin typeface="Open Sans"/>
                <a:ea typeface="Open Sans"/>
                <a:cs typeface="Open Sans"/>
                <a:sym typeface="Open Sans"/>
              </a:rPr>
              <a:t>Skip probate and control your assets after your death.</a:t>
            </a:r>
          </a:p>
          <a:p>
            <a:pPr lvl="0" rtl="0">
              <a:spcBef>
                <a:spcPts val="0"/>
              </a:spcBef>
              <a:buNone/>
            </a:pPr>
            <a:endParaRPr lang="en" sz="1400" b="1" dirty="0">
              <a:solidFill>
                <a:srgbClr val="FFFFFF"/>
              </a:solidFill>
              <a:latin typeface="Open Sans"/>
              <a:ea typeface="Open Sans"/>
              <a:cs typeface="Open Sans"/>
              <a:sym typeface="Open Sans"/>
            </a:endParaRPr>
          </a:p>
        </p:txBody>
      </p:sp>
      <p:sp>
        <p:nvSpPr>
          <p:cNvPr id="23" name="Shape 278">
            <a:extLst>
              <a:ext uri="{FF2B5EF4-FFF2-40B4-BE49-F238E27FC236}">
                <a16:creationId xmlns:a16="http://schemas.microsoft.com/office/drawing/2014/main" id="{298E0B1A-DEE3-4B37-BAA0-01A321775892}"/>
              </a:ext>
            </a:extLst>
          </p:cNvPr>
          <p:cNvSpPr txBox="1"/>
          <p:nvPr/>
        </p:nvSpPr>
        <p:spPr>
          <a:xfrm>
            <a:off x="306525" y="1916506"/>
            <a:ext cx="7721100" cy="2907000"/>
          </a:xfrm>
          <a:prstGeom prst="rect">
            <a:avLst/>
          </a:prstGeom>
          <a:noFill/>
          <a:ln>
            <a:noFill/>
          </a:ln>
        </p:spPr>
        <p:txBody>
          <a:bodyPr lIns="91425" tIns="45700" rIns="91425" bIns="45700" anchor="t" anchorCtr="0">
            <a:noAutofit/>
          </a:bodyPr>
          <a:lstStyle/>
          <a:p>
            <a:pPr marL="285750" marR="0" lvl="0" indent="-266700" algn="l" rtl="0">
              <a:lnSpc>
                <a:spcPct val="120000"/>
              </a:lnSpc>
              <a:spcBef>
                <a:spcPts val="0"/>
              </a:spcBef>
              <a:spcAft>
                <a:spcPts val="1000"/>
              </a:spcAft>
              <a:buClr>
                <a:srgbClr val="666666"/>
              </a:buClr>
              <a:buSzPct val="100000"/>
              <a:buFont typeface="Open Sans"/>
              <a:buChar char="▪"/>
            </a:pPr>
            <a:r>
              <a:rPr lang="en" sz="1400" b="1" dirty="0">
                <a:latin typeface="Open Sans"/>
                <a:ea typeface="Open Sans"/>
                <a:cs typeface="Open Sans"/>
                <a:sym typeface="Open Sans"/>
              </a:rPr>
              <a:t>If the trustor becomes incapacitated, the trustee or successor trustee can manage the trust property without the necessity of the probate conservatorship procedure and the related court and legal costs.</a:t>
            </a:r>
          </a:p>
          <a:p>
            <a:pPr marL="285750" marR="0" lvl="0" indent="-266700" algn="l" rtl="0">
              <a:lnSpc>
                <a:spcPct val="120000"/>
              </a:lnSpc>
              <a:spcBef>
                <a:spcPts val="0"/>
              </a:spcBef>
              <a:spcAft>
                <a:spcPts val="1000"/>
              </a:spcAft>
              <a:buClr>
                <a:srgbClr val="666666"/>
              </a:buClr>
              <a:buSzPct val="100000"/>
              <a:buFont typeface="Open Sans"/>
              <a:buChar char="▪"/>
            </a:pPr>
            <a:r>
              <a:rPr lang="en" sz="1400" b="1" dirty="0">
                <a:latin typeface="Open Sans"/>
                <a:ea typeface="Open Sans"/>
                <a:cs typeface="Open Sans"/>
                <a:sym typeface="Open Sans"/>
              </a:rPr>
              <a:t>Upon the trustor’s death the trustee or successor trustee distributes the trust property without the necessity of probate administration and the related court and legal costs.</a:t>
            </a:r>
          </a:p>
          <a:p>
            <a:pPr marL="285750" marR="0" lvl="0" indent="-266700" algn="l" rtl="0">
              <a:lnSpc>
                <a:spcPct val="120000"/>
              </a:lnSpc>
              <a:spcBef>
                <a:spcPts val="0"/>
              </a:spcBef>
              <a:spcAft>
                <a:spcPts val="1000"/>
              </a:spcAft>
              <a:buClr>
                <a:srgbClr val="666666"/>
              </a:buClr>
              <a:buSzPct val="100000"/>
              <a:buFont typeface="Open Sans"/>
              <a:buChar char="▪"/>
            </a:pPr>
            <a:r>
              <a:rPr lang="en" sz="1400" b="1" dirty="0">
                <a:latin typeface="Open Sans"/>
                <a:ea typeface="Open Sans"/>
                <a:cs typeface="Open Sans"/>
                <a:sym typeface="Open Sans"/>
              </a:rPr>
              <a:t>The filing fees for probate court have been raised to very high levels.</a:t>
            </a:r>
          </a:p>
          <a:p>
            <a:pPr marL="285750" marR="0" lvl="0" indent="-266700" algn="l" rtl="0">
              <a:lnSpc>
                <a:spcPct val="120000"/>
              </a:lnSpc>
              <a:spcBef>
                <a:spcPts val="0"/>
              </a:spcBef>
              <a:spcAft>
                <a:spcPts val="1000"/>
              </a:spcAft>
              <a:buClr>
                <a:srgbClr val="666666"/>
              </a:buClr>
              <a:buSzPct val="100000"/>
              <a:buFont typeface="Open Sans"/>
              <a:buChar char="▪"/>
            </a:pPr>
            <a:r>
              <a:rPr lang="en" sz="1400" b="1" dirty="0">
                <a:latin typeface="Open Sans"/>
                <a:ea typeface="Open Sans"/>
                <a:cs typeface="Open Sans"/>
                <a:sym typeface="Open Sans"/>
              </a:rPr>
              <a:t>All information regarding the trust is kept confidential and is not part of the public record.</a:t>
            </a:r>
          </a:p>
        </p:txBody>
      </p:sp>
    </p:spTree>
    <p:extLst>
      <p:ext uri="{BB962C8B-B14F-4D97-AF65-F5344CB8AC3E}">
        <p14:creationId xmlns:p14="http://schemas.microsoft.com/office/powerpoint/2010/main" val="987187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Shape 283"/>
          <p:cNvPicPr preferRelativeResize="0"/>
          <p:nvPr/>
        </p:nvPicPr>
        <p:blipFill rotWithShape="1">
          <a:blip r:embed="rId3">
            <a:alphaModFix/>
          </a:blip>
          <a:srcRect b="15461"/>
          <a:stretch/>
        </p:blipFill>
        <p:spPr>
          <a:xfrm>
            <a:off x="0" y="0"/>
            <a:ext cx="9143994" cy="5143499"/>
          </a:xfrm>
          <a:prstGeom prst="rect">
            <a:avLst/>
          </a:prstGeom>
          <a:noFill/>
          <a:ln>
            <a:noFill/>
          </a:ln>
        </p:spPr>
      </p:pic>
      <p:sp>
        <p:nvSpPr>
          <p:cNvPr id="6" name="Rectangle 5">
            <a:extLst>
              <a:ext uri="{FF2B5EF4-FFF2-40B4-BE49-F238E27FC236}">
                <a16:creationId xmlns:a16="http://schemas.microsoft.com/office/drawing/2014/main" id="{E62D51C6-43D0-4605-9FD3-E95E046CE337}"/>
              </a:ext>
            </a:extLst>
          </p:cNvPr>
          <p:cNvSpPr/>
          <p:nvPr/>
        </p:nvSpPr>
        <p:spPr>
          <a:xfrm>
            <a:off x="-1" y="640080"/>
            <a:ext cx="9144001" cy="23211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4EBEFB7-71B8-49B2-9214-3BFBCE01F1A7}"/>
              </a:ext>
            </a:extLst>
          </p:cNvPr>
          <p:cNvPicPr>
            <a:picLocks noChangeAspect="1"/>
          </p:cNvPicPr>
          <p:nvPr/>
        </p:nvPicPr>
        <p:blipFill>
          <a:blip r:embed="rId4"/>
          <a:stretch>
            <a:fillRect/>
          </a:stretch>
        </p:blipFill>
        <p:spPr>
          <a:xfrm>
            <a:off x="3835399" y="1069143"/>
            <a:ext cx="1064553" cy="1064553"/>
          </a:xfrm>
          <a:prstGeom prst="rect">
            <a:avLst/>
          </a:prstGeom>
          <a:noFill/>
          <a:ln>
            <a:noFill/>
          </a:ln>
        </p:spPr>
      </p:pic>
      <p:sp>
        <p:nvSpPr>
          <p:cNvPr id="8" name="TextBox 7">
            <a:extLst>
              <a:ext uri="{FF2B5EF4-FFF2-40B4-BE49-F238E27FC236}">
                <a16:creationId xmlns:a16="http://schemas.microsoft.com/office/drawing/2014/main" id="{5A553427-EC65-4E72-A034-7B016E49E342}"/>
              </a:ext>
            </a:extLst>
          </p:cNvPr>
          <p:cNvSpPr txBox="1"/>
          <p:nvPr/>
        </p:nvSpPr>
        <p:spPr>
          <a:xfrm>
            <a:off x="2403815" y="2265680"/>
            <a:ext cx="4336367" cy="646331"/>
          </a:xfrm>
          <a:prstGeom prst="rect">
            <a:avLst/>
          </a:prstGeom>
          <a:noFill/>
        </p:spPr>
        <p:txBody>
          <a:bodyPr wrap="square" rtlCol="0">
            <a:spAutoFit/>
          </a:bodyPr>
          <a:lstStyle/>
          <a:p>
            <a:r>
              <a:rPr lang="en" sz="3600" b="1" dirty="0">
                <a:solidFill>
                  <a:srgbClr val="FFFFFF"/>
                </a:solidFill>
                <a:latin typeface="Open Sans"/>
                <a:ea typeface="Open Sans"/>
                <a:cs typeface="Open Sans"/>
                <a:sym typeface="Open Sans"/>
              </a:rPr>
              <a:t>HYPOTHETICAL #3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p:nvPr/>
        </p:nvSpPr>
        <p:spPr>
          <a:xfrm>
            <a:off x="0" y="8625"/>
            <a:ext cx="9191099" cy="10788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132" name="Shape 132"/>
          <p:cNvSpPr txBox="1">
            <a:spLocks noGrp="1"/>
          </p:cNvSpPr>
          <p:nvPr>
            <p:ph type="body" idx="2"/>
          </p:nvPr>
        </p:nvSpPr>
        <p:spPr>
          <a:xfrm>
            <a:off x="808450" y="2203803"/>
            <a:ext cx="3960599" cy="2150787"/>
          </a:xfrm>
          <a:prstGeom prst="rect">
            <a:avLst/>
          </a:prstGeom>
          <a:noFill/>
          <a:ln>
            <a:noFill/>
          </a:ln>
        </p:spPr>
        <p:txBody>
          <a:bodyPr lIns="91425" tIns="45700" rIns="91425" bIns="45700" anchor="t" anchorCtr="0">
            <a:noAutofit/>
          </a:bodyPr>
          <a:lstStyle/>
          <a:p>
            <a:pPr marL="0" lvl="0" indent="-69850" rtl="0">
              <a:spcBef>
                <a:spcPts val="0"/>
              </a:spcBef>
              <a:spcAft>
                <a:spcPts val="0"/>
              </a:spcAft>
              <a:buClr>
                <a:schemeClr val="dk1"/>
              </a:buClr>
              <a:buSzPct val="25000"/>
              <a:buFont typeface="Arial"/>
              <a:buNone/>
            </a:pPr>
            <a:r>
              <a:rPr lang="en" sz="1600" b="1" dirty="0">
                <a:solidFill>
                  <a:srgbClr val="666666"/>
                </a:solidFill>
                <a:latin typeface="Lato" panose="020F0502020204030203" pitchFamily="34" charset="0"/>
                <a:ea typeface="Open Sans"/>
                <a:cs typeface="Open Sans"/>
                <a:sym typeface="Open Sans"/>
              </a:rPr>
              <a:t>Ranvir </a:t>
            </a:r>
            <a:r>
              <a:rPr lang="en-US" sz="1600" b="1" dirty="0">
                <a:solidFill>
                  <a:srgbClr val="666666"/>
                </a:solidFill>
                <a:latin typeface="Lato" panose="020F0502020204030203" pitchFamily="34" charset="0"/>
                <a:ea typeface="Open Sans"/>
                <a:cs typeface="Open Sans"/>
                <a:sym typeface="Open Sans"/>
              </a:rPr>
              <a:t>S. </a:t>
            </a:r>
            <a:r>
              <a:rPr lang="en" sz="1600" b="1" dirty="0">
                <a:solidFill>
                  <a:srgbClr val="666666"/>
                </a:solidFill>
                <a:latin typeface="Lato" panose="020F0502020204030203" pitchFamily="34" charset="0"/>
                <a:ea typeface="Open Sans"/>
                <a:cs typeface="Open Sans"/>
                <a:sym typeface="Open Sans"/>
              </a:rPr>
              <a:t>Sandhu, </a:t>
            </a:r>
            <a:r>
              <a:rPr lang="en-US" sz="1600" b="1" dirty="0">
                <a:solidFill>
                  <a:srgbClr val="666666"/>
                </a:solidFill>
                <a:latin typeface="Lato" panose="020F0502020204030203" pitchFamily="34" charset="0"/>
                <a:ea typeface="Open Sans"/>
                <a:cs typeface="Open Sans"/>
                <a:sym typeface="Open Sans"/>
              </a:rPr>
              <a:t>J.D.</a:t>
            </a:r>
          </a:p>
          <a:p>
            <a:pPr marL="0" lvl="0" indent="-69850" rtl="0">
              <a:spcBef>
                <a:spcPts val="0"/>
              </a:spcBef>
              <a:spcAft>
                <a:spcPts val="0"/>
              </a:spcAft>
              <a:buClr>
                <a:schemeClr val="dk1"/>
              </a:buClr>
              <a:buSzPct val="25000"/>
              <a:buFont typeface="Arial"/>
              <a:buNone/>
            </a:pPr>
            <a:endParaRPr lang="en-US" sz="1600" dirty="0">
              <a:solidFill>
                <a:srgbClr val="666666"/>
              </a:solidFill>
              <a:latin typeface="Lato" panose="020F0502020204030203" pitchFamily="34" charset="0"/>
              <a:ea typeface="Open Sans"/>
              <a:cs typeface="Open Sans"/>
              <a:sym typeface="Open Sans"/>
            </a:endParaRPr>
          </a:p>
          <a:p>
            <a:pPr marL="0" marR="0" lvl="0" indent="0" rtl="0">
              <a:lnSpc>
                <a:spcPct val="150000"/>
              </a:lnSpc>
              <a:spcBef>
                <a:spcPts val="0"/>
              </a:spcBef>
              <a:spcAft>
                <a:spcPts val="0"/>
              </a:spcAft>
              <a:buNone/>
            </a:pPr>
            <a:r>
              <a:rPr lang="en-US" sz="1600" b="1" dirty="0">
                <a:solidFill>
                  <a:srgbClr val="666666"/>
                </a:solidFill>
                <a:latin typeface="Lato" panose="020F0502020204030203" pitchFamily="34" charset="0"/>
                <a:ea typeface="Open Sans"/>
                <a:cs typeface="Open Sans"/>
                <a:sym typeface="Open Sans"/>
              </a:rPr>
              <a:t>Practice Areas</a:t>
            </a:r>
          </a:p>
          <a:p>
            <a:pPr marL="215900" lvl="0" indent="-285750" rtl="0">
              <a:lnSpc>
                <a:spcPct val="115000"/>
              </a:lnSpc>
              <a:spcBef>
                <a:spcPts val="0"/>
              </a:spcBef>
              <a:spcAft>
                <a:spcPts val="0"/>
              </a:spcAft>
              <a:buClr>
                <a:schemeClr val="dk1"/>
              </a:buClr>
              <a:buSzPct val="78571"/>
              <a:buFont typeface="Arial" panose="020B0604020202020204" pitchFamily="34" charset="0"/>
              <a:buChar char="•"/>
            </a:pPr>
            <a:r>
              <a:rPr lang="en-US" sz="1600" dirty="0">
                <a:solidFill>
                  <a:srgbClr val="999999"/>
                </a:solidFill>
                <a:latin typeface="Lato" panose="020F0502020204030203" pitchFamily="34" charset="0"/>
                <a:ea typeface="Open Sans"/>
                <a:cs typeface="Open Sans"/>
                <a:sym typeface="Open Sans"/>
              </a:rPr>
              <a:t>Estate Planning</a:t>
            </a:r>
          </a:p>
          <a:p>
            <a:pPr marL="215900" lvl="0" indent="-285750" rtl="0">
              <a:lnSpc>
                <a:spcPct val="115000"/>
              </a:lnSpc>
              <a:spcBef>
                <a:spcPts val="0"/>
              </a:spcBef>
              <a:spcAft>
                <a:spcPts val="0"/>
              </a:spcAft>
              <a:buClr>
                <a:schemeClr val="dk1"/>
              </a:buClr>
              <a:buSzPct val="78571"/>
              <a:buFont typeface="Arial" panose="020B0604020202020204" pitchFamily="34" charset="0"/>
              <a:buChar char="•"/>
            </a:pPr>
            <a:r>
              <a:rPr lang="en-US" sz="1600" dirty="0">
                <a:solidFill>
                  <a:srgbClr val="999999"/>
                </a:solidFill>
                <a:latin typeface="Lato" panose="020F0502020204030203" pitchFamily="34" charset="0"/>
                <a:ea typeface="Open Sans"/>
                <a:cs typeface="Open Sans"/>
                <a:sym typeface="Open Sans"/>
              </a:rPr>
              <a:t>Corporate Law</a:t>
            </a:r>
          </a:p>
        </p:txBody>
      </p:sp>
      <p:pic>
        <p:nvPicPr>
          <p:cNvPr id="3" name="Picture 2">
            <a:extLst>
              <a:ext uri="{FF2B5EF4-FFF2-40B4-BE49-F238E27FC236}">
                <a16:creationId xmlns:a16="http://schemas.microsoft.com/office/drawing/2014/main" id="{B3A1F668-7FB3-4945-8BF7-6EA92F414BD2}"/>
              </a:ext>
            </a:extLst>
          </p:cNvPr>
          <p:cNvPicPr>
            <a:picLocks noChangeAspect="1"/>
          </p:cNvPicPr>
          <p:nvPr/>
        </p:nvPicPr>
        <p:blipFill>
          <a:blip r:embed="rId3"/>
          <a:srcRect/>
          <a:stretch/>
        </p:blipFill>
        <p:spPr>
          <a:xfrm>
            <a:off x="5016824" y="283344"/>
            <a:ext cx="4174275" cy="5511842"/>
          </a:xfrm>
          <a:prstGeom prst="rect">
            <a:avLst/>
          </a:prstGeom>
        </p:spPr>
      </p:pic>
      <p:pic>
        <p:nvPicPr>
          <p:cNvPr id="8" name="Picture 7">
            <a:extLst>
              <a:ext uri="{FF2B5EF4-FFF2-40B4-BE49-F238E27FC236}">
                <a16:creationId xmlns:a16="http://schemas.microsoft.com/office/drawing/2014/main" id="{068562FD-F7C3-435A-947E-DE48CAC505E2}"/>
              </a:ext>
            </a:extLst>
          </p:cNvPr>
          <p:cNvPicPr>
            <a:picLocks noChangeAspect="1"/>
          </p:cNvPicPr>
          <p:nvPr/>
        </p:nvPicPr>
        <p:blipFill>
          <a:blip r:embed="rId4"/>
          <a:stretch>
            <a:fillRect/>
          </a:stretch>
        </p:blipFill>
        <p:spPr>
          <a:xfrm>
            <a:off x="214303" y="1649081"/>
            <a:ext cx="3775805" cy="53602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5" name="Rectangle 4">
            <a:extLst>
              <a:ext uri="{FF2B5EF4-FFF2-40B4-BE49-F238E27FC236}">
                <a16:creationId xmlns:a16="http://schemas.microsoft.com/office/drawing/2014/main" id="{85699768-935F-44C2-AC4F-6A2412973A96}"/>
              </a:ext>
            </a:extLst>
          </p:cNvPr>
          <p:cNvSpPr/>
          <p:nvPr/>
        </p:nvSpPr>
        <p:spPr>
          <a:xfrm>
            <a:off x="-69742" y="-1594"/>
            <a:ext cx="921374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rtl="0">
              <a:lnSpc>
                <a:spcPct val="140000"/>
              </a:lnSpc>
              <a:spcBef>
                <a:spcPts val="0"/>
              </a:spcBef>
              <a:spcAft>
                <a:spcPts val="0"/>
              </a:spcAft>
              <a:buNone/>
            </a:pPr>
            <a:r>
              <a:rPr lang="en" sz="1800" b="1" dirty="0">
                <a:latin typeface="Open Sans"/>
                <a:ea typeface="Open Sans"/>
                <a:cs typeface="Open Sans"/>
                <a:sym typeface="Open Sans"/>
              </a:rPr>
              <a:t>For people with:</a:t>
            </a:r>
          </a:p>
          <a:p>
            <a:pPr marL="285750" marR="0" lvl="0" indent="-254000" algn="l" rtl="0">
              <a:lnSpc>
                <a:spcPct val="140000"/>
              </a:lnSpc>
              <a:spcBef>
                <a:spcPts val="0"/>
              </a:spcBef>
              <a:spcAft>
                <a:spcPts val="0"/>
              </a:spcAft>
              <a:buClr>
                <a:srgbClr val="666666"/>
              </a:buClr>
              <a:buSzPct val="100000"/>
              <a:buFont typeface="Open Sans"/>
              <a:buChar char="▪"/>
            </a:pPr>
            <a:r>
              <a:rPr lang="en" b="1" dirty="0">
                <a:latin typeface="Open Sans"/>
                <a:ea typeface="Open Sans"/>
                <a:cs typeface="Open Sans"/>
                <a:sym typeface="Open Sans"/>
              </a:rPr>
              <a:t>Some </a:t>
            </a:r>
            <a:r>
              <a:rPr lang="en" sz="1800" b="1" dirty="0">
                <a:latin typeface="Open Sans"/>
                <a:ea typeface="Open Sans"/>
                <a:cs typeface="Open Sans"/>
                <a:sym typeface="Open Sans"/>
              </a:rPr>
              <a:t>real estate</a:t>
            </a:r>
          </a:p>
          <a:p>
            <a:pPr marL="285750" marR="0" lvl="0" indent="-254000" algn="l" rtl="0">
              <a:lnSpc>
                <a:spcPct val="140000"/>
              </a:lnSpc>
              <a:spcBef>
                <a:spcPts val="0"/>
              </a:spcBef>
              <a:spcAft>
                <a:spcPts val="0"/>
              </a:spcAft>
              <a:buClr>
                <a:srgbClr val="666666"/>
              </a:buClr>
              <a:buSzPct val="100000"/>
              <a:buFont typeface="Open Sans"/>
              <a:buChar char="▪"/>
            </a:pPr>
            <a:r>
              <a:rPr lang="en" b="1" dirty="0">
                <a:latin typeface="Open Sans"/>
                <a:ea typeface="Open Sans"/>
                <a:cs typeface="Open Sans"/>
                <a:sym typeface="Open Sans"/>
              </a:rPr>
              <a:t>More</a:t>
            </a:r>
            <a:r>
              <a:rPr lang="en" sz="1800" b="1" dirty="0">
                <a:latin typeface="Open Sans"/>
                <a:ea typeface="Open Sans"/>
                <a:cs typeface="Open Sans"/>
                <a:sym typeface="Open Sans"/>
              </a:rPr>
              <a:t> than $184,500 in Assets 	</a:t>
            </a:r>
          </a:p>
          <a:p>
            <a:pPr marL="285750" marR="0" lvl="0" indent="-254000" algn="l" rtl="0">
              <a:lnSpc>
                <a:spcPct val="140000"/>
              </a:lnSpc>
              <a:spcBef>
                <a:spcPts val="0"/>
              </a:spcBef>
              <a:spcAft>
                <a:spcPts val="0"/>
              </a:spcAft>
              <a:buClr>
                <a:srgbClr val="666666"/>
              </a:buClr>
              <a:buSzPct val="100000"/>
              <a:buFont typeface="Open Sans"/>
              <a:buChar char="▪"/>
            </a:pPr>
            <a:r>
              <a:rPr lang="en" sz="1800" b="1" dirty="0">
                <a:latin typeface="Open Sans"/>
                <a:ea typeface="Open Sans"/>
                <a:cs typeface="Open Sans"/>
                <a:sym typeface="Open Sans"/>
              </a:rPr>
              <a:t>kids</a:t>
            </a:r>
          </a:p>
          <a:p>
            <a:pPr marL="285750" marR="0" lvl="0" indent="-254000" algn="l" rtl="0">
              <a:lnSpc>
                <a:spcPct val="140000"/>
              </a:lnSpc>
              <a:spcBef>
                <a:spcPts val="0"/>
              </a:spcBef>
              <a:spcAft>
                <a:spcPts val="1000"/>
              </a:spcAft>
              <a:buClr>
                <a:srgbClr val="666666"/>
              </a:buClr>
              <a:buSzPct val="100000"/>
              <a:buFont typeface="Open Sans"/>
              <a:buChar char="▪"/>
            </a:pPr>
            <a:r>
              <a:rPr lang="en" sz="1800" b="1" dirty="0">
                <a:latin typeface="Open Sans"/>
                <a:ea typeface="Open Sans"/>
                <a:cs typeface="Open Sans"/>
                <a:sym typeface="Open Sans"/>
              </a:rPr>
              <a:t>NO special needs beneficiaries</a:t>
            </a:r>
          </a:p>
        </p:txBody>
      </p:sp>
      <p:sp>
        <p:nvSpPr>
          <p:cNvPr id="291" name="Shape 291"/>
          <p:cNvSpPr txBox="1"/>
          <p:nvPr/>
        </p:nvSpPr>
        <p:spPr>
          <a:xfrm>
            <a:off x="3905573" y="1003511"/>
            <a:ext cx="5044698" cy="1871426"/>
          </a:xfrm>
          <a:prstGeom prst="rect">
            <a:avLst/>
          </a:prstGeom>
          <a:noFill/>
          <a:ln>
            <a:noFill/>
          </a:ln>
        </p:spPr>
        <p:txBody>
          <a:bodyPr lIns="91425" tIns="45700" rIns="91425" bIns="45700" anchor="t" anchorCtr="0">
            <a:noAutofit/>
          </a:bodyPr>
          <a:lstStyle/>
          <a:p>
            <a:pPr marR="0" lvl="0" algn="l" rtl="0">
              <a:lnSpc>
                <a:spcPct val="140000"/>
              </a:lnSpc>
              <a:spcBef>
                <a:spcPts val="0"/>
              </a:spcBef>
              <a:spcAft>
                <a:spcPts val="0"/>
              </a:spcAft>
              <a:buNone/>
            </a:pPr>
            <a:r>
              <a:rPr lang="en" sz="1300" b="1" dirty="0">
                <a:latin typeface="Open Sans"/>
                <a:ea typeface="Open Sans"/>
                <a:cs typeface="Open Sans"/>
                <a:sym typeface="Open Sans"/>
              </a:rPr>
              <a:t>Documents needed:</a:t>
            </a:r>
          </a:p>
          <a:p>
            <a:pPr marL="285750" indent="-254000">
              <a:lnSpc>
                <a:spcPct val="140000"/>
              </a:lnSpc>
              <a:buClr>
                <a:srgbClr val="666666"/>
              </a:buClr>
              <a:buSzPct val="100000"/>
              <a:buFont typeface="Open Sans"/>
              <a:buChar char="▪"/>
            </a:pPr>
            <a:r>
              <a:rPr lang="en" sz="1300" b="1" dirty="0">
                <a:latin typeface="Open Sans"/>
                <a:ea typeface="Open Sans"/>
                <a:cs typeface="Open Sans"/>
                <a:sym typeface="Open Sans"/>
              </a:rPr>
              <a:t>Will</a:t>
            </a:r>
          </a:p>
          <a:p>
            <a:pPr marL="285750" indent="-254000">
              <a:lnSpc>
                <a:spcPct val="140000"/>
              </a:lnSpc>
              <a:buClr>
                <a:srgbClr val="666666"/>
              </a:buClr>
              <a:buSzPct val="100000"/>
              <a:buFont typeface="Open Sans"/>
              <a:buChar char="▪"/>
            </a:pPr>
            <a:r>
              <a:rPr lang="en" sz="1300" b="1" dirty="0">
                <a:latin typeface="Open Sans"/>
                <a:ea typeface="Open Sans"/>
                <a:cs typeface="Open Sans"/>
                <a:sym typeface="Open Sans"/>
              </a:rPr>
              <a:t>Revocable / Living Trust</a:t>
            </a:r>
          </a:p>
          <a:p>
            <a:pPr marL="285750" marR="0" lvl="0" indent="-254000" algn="l" rtl="0">
              <a:lnSpc>
                <a:spcPct val="140000"/>
              </a:lnSpc>
              <a:spcBef>
                <a:spcPts val="0"/>
              </a:spcBef>
              <a:spcAft>
                <a:spcPts val="0"/>
              </a:spcAft>
              <a:buClr>
                <a:srgbClr val="666666"/>
              </a:buClr>
              <a:buSzPct val="100000"/>
              <a:buFont typeface="Open Sans"/>
              <a:buChar char="▪"/>
            </a:pPr>
            <a:r>
              <a:rPr lang="en" sz="1300" b="1" dirty="0">
                <a:latin typeface="Open Sans"/>
                <a:ea typeface="Open Sans"/>
                <a:cs typeface="Open Sans"/>
                <a:sym typeface="Open Sans"/>
              </a:rPr>
              <a:t>Guardianship Nomination (can be included in a will) </a:t>
            </a:r>
          </a:p>
          <a:p>
            <a:pPr marL="285750" marR="0" lvl="0" indent="-254000" algn="l" rtl="0">
              <a:lnSpc>
                <a:spcPct val="140000"/>
              </a:lnSpc>
              <a:spcBef>
                <a:spcPts val="0"/>
              </a:spcBef>
              <a:spcAft>
                <a:spcPts val="0"/>
              </a:spcAft>
              <a:buClr>
                <a:srgbClr val="666666"/>
              </a:buClr>
              <a:buSzPct val="100000"/>
              <a:buFont typeface="Open Sans"/>
              <a:buChar char="▪"/>
            </a:pPr>
            <a:r>
              <a:rPr lang="en" sz="1300" b="1" dirty="0">
                <a:latin typeface="Open Sans"/>
                <a:ea typeface="Open Sans"/>
                <a:cs typeface="Open Sans"/>
                <a:sym typeface="Open Sans"/>
              </a:rPr>
              <a:t>Durable Power of Attorney</a:t>
            </a:r>
          </a:p>
          <a:p>
            <a:pPr marL="285750" marR="0" lvl="0" indent="-254000" algn="l" rtl="0">
              <a:lnSpc>
                <a:spcPct val="140000"/>
              </a:lnSpc>
              <a:spcBef>
                <a:spcPts val="0"/>
              </a:spcBef>
              <a:spcAft>
                <a:spcPts val="0"/>
              </a:spcAft>
              <a:buClr>
                <a:srgbClr val="666666"/>
              </a:buClr>
              <a:buSzPct val="100000"/>
              <a:buFont typeface="Open Sans"/>
              <a:buChar char="▪"/>
            </a:pPr>
            <a:r>
              <a:rPr lang="en" sz="1300" b="1" dirty="0">
                <a:latin typeface="Open Sans"/>
                <a:ea typeface="Open Sans"/>
                <a:cs typeface="Open Sans"/>
                <a:sym typeface="Open Sans"/>
              </a:rPr>
              <a:t>Advance Health Care Directive / Living Will</a:t>
            </a:r>
          </a:p>
          <a:p>
            <a:pPr marL="285750" marR="0" lvl="0" indent="-254000" algn="l" rtl="0">
              <a:lnSpc>
                <a:spcPct val="140000"/>
              </a:lnSpc>
              <a:spcBef>
                <a:spcPts val="0"/>
              </a:spcBef>
              <a:buClr>
                <a:srgbClr val="666666"/>
              </a:buClr>
              <a:buSzPct val="100000"/>
              <a:buFont typeface="Open Sans"/>
              <a:buChar char="▪"/>
            </a:pPr>
            <a:r>
              <a:rPr lang="en" sz="1300" b="1" dirty="0">
                <a:latin typeface="Open Sans"/>
                <a:ea typeface="Open Sans"/>
                <a:cs typeface="Open Sans"/>
                <a:sym typeface="Open Sans"/>
              </a:rPr>
              <a:t>Trust Transfer Deed</a:t>
            </a:r>
          </a:p>
          <a:p>
            <a:pPr marL="285750" marR="0" lvl="0" indent="-254000" algn="l" rtl="0">
              <a:lnSpc>
                <a:spcPct val="140000"/>
              </a:lnSpc>
              <a:spcBef>
                <a:spcPts val="0"/>
              </a:spcBef>
              <a:buClr>
                <a:srgbClr val="666666"/>
              </a:buClr>
              <a:buSzPct val="100000"/>
              <a:buFont typeface="Open Sans"/>
              <a:buChar char="▪"/>
            </a:pPr>
            <a:endParaRPr lang="en" sz="1300" b="1" dirty="0">
              <a:latin typeface="Open Sans"/>
              <a:ea typeface="Open Sans"/>
              <a:cs typeface="Open Sans"/>
              <a:sym typeface="Open Sans"/>
            </a:endParaRPr>
          </a:p>
          <a:p>
            <a:pPr marR="0" lvl="0" algn="l" rtl="0">
              <a:lnSpc>
                <a:spcPct val="140000"/>
              </a:lnSpc>
              <a:spcBef>
                <a:spcPts val="0"/>
              </a:spcBef>
              <a:spcAft>
                <a:spcPts val="0"/>
              </a:spcAft>
              <a:buNone/>
            </a:pPr>
            <a:r>
              <a:rPr lang="en" sz="1300" b="1" dirty="0">
                <a:latin typeface="Open Sans"/>
                <a:ea typeface="Open Sans"/>
                <a:cs typeface="Open Sans"/>
                <a:sym typeface="Open Sans"/>
              </a:rPr>
              <a:t>Cost of a mistake:</a:t>
            </a:r>
          </a:p>
          <a:p>
            <a:pPr marL="285750" marR="0" lvl="0" indent="-254000" algn="l" rtl="0">
              <a:lnSpc>
                <a:spcPct val="140000"/>
              </a:lnSpc>
              <a:spcBef>
                <a:spcPts val="0"/>
              </a:spcBef>
              <a:spcAft>
                <a:spcPts val="0"/>
              </a:spcAft>
              <a:buClr>
                <a:srgbClr val="666666"/>
              </a:buClr>
              <a:buSzPct val="100000"/>
              <a:buFont typeface="Open Sans"/>
              <a:buChar char="▪"/>
            </a:pPr>
            <a:r>
              <a:rPr lang="en" sz="1300" b="1" dirty="0">
                <a:latin typeface="Open Sans"/>
                <a:ea typeface="Open Sans"/>
                <a:cs typeface="Open Sans"/>
                <a:sym typeface="Open Sans"/>
              </a:rPr>
              <a:t>Children may not be raised by the people you would nominate </a:t>
            </a:r>
            <a:r>
              <a:rPr lang="en-US" sz="1300" b="1" dirty="0">
                <a:latin typeface="Open Sans"/>
                <a:ea typeface="Open Sans"/>
                <a:cs typeface="Open Sans"/>
                <a:sym typeface="Open Sans"/>
              </a:rPr>
              <a:t>and could potentially go to foster care</a:t>
            </a:r>
            <a:endParaRPr lang="en" sz="1300" b="1" dirty="0">
              <a:latin typeface="Open Sans"/>
              <a:ea typeface="Open Sans"/>
              <a:cs typeface="Open Sans"/>
              <a:sym typeface="Open Sans"/>
            </a:endParaRPr>
          </a:p>
          <a:p>
            <a:pPr marL="285750" marR="0" lvl="0" indent="-254000" algn="l" rtl="0">
              <a:lnSpc>
                <a:spcPct val="140000"/>
              </a:lnSpc>
              <a:spcBef>
                <a:spcPts val="0"/>
              </a:spcBef>
              <a:spcAft>
                <a:spcPts val="0"/>
              </a:spcAft>
              <a:buClr>
                <a:srgbClr val="666666"/>
              </a:buClr>
              <a:buSzPct val="100000"/>
              <a:buFont typeface="Open Sans"/>
              <a:buChar char="▪"/>
            </a:pPr>
            <a:r>
              <a:rPr lang="en" sz="1300" b="1" dirty="0">
                <a:latin typeface="Open Sans"/>
                <a:ea typeface="Open Sans"/>
                <a:cs typeface="Open Sans"/>
                <a:sym typeface="Open Sans"/>
              </a:rPr>
              <a:t>Children’s estate gets frozen in guardianship of estate</a:t>
            </a:r>
          </a:p>
        </p:txBody>
      </p:sp>
      <p:sp>
        <p:nvSpPr>
          <p:cNvPr id="6" name="Shape 141">
            <a:extLst>
              <a:ext uri="{FF2B5EF4-FFF2-40B4-BE49-F238E27FC236}">
                <a16:creationId xmlns:a16="http://schemas.microsoft.com/office/drawing/2014/main" id="{8BE47085-DD41-41B8-A2D1-9B4B9688137B}"/>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7" name="Picture 6">
            <a:extLst>
              <a:ext uri="{FF2B5EF4-FFF2-40B4-BE49-F238E27FC236}">
                <a16:creationId xmlns:a16="http://schemas.microsoft.com/office/drawing/2014/main" id="{F27487B4-6808-47EC-8661-9CE37374404F}"/>
              </a:ext>
            </a:extLst>
          </p:cNvPr>
          <p:cNvPicPr>
            <a:picLocks noChangeAspect="1"/>
          </p:cNvPicPr>
          <p:nvPr/>
        </p:nvPicPr>
        <p:blipFill>
          <a:blip r:embed="rId3"/>
          <a:stretch>
            <a:fillRect/>
          </a:stretch>
        </p:blipFill>
        <p:spPr>
          <a:xfrm>
            <a:off x="8003575" y="4215719"/>
            <a:ext cx="783576" cy="782637"/>
          </a:xfrm>
          <a:prstGeom prst="rect">
            <a:avLst/>
          </a:prstGeom>
        </p:spPr>
      </p:pic>
      <p:pic>
        <p:nvPicPr>
          <p:cNvPr id="10" name="Picture 9">
            <a:extLst>
              <a:ext uri="{FF2B5EF4-FFF2-40B4-BE49-F238E27FC236}">
                <a16:creationId xmlns:a16="http://schemas.microsoft.com/office/drawing/2014/main" id="{0266BEC6-6A2F-4654-AF18-900BB1F026D0}"/>
              </a:ext>
            </a:extLst>
          </p:cNvPr>
          <p:cNvPicPr>
            <a:picLocks noChangeAspect="1"/>
          </p:cNvPicPr>
          <p:nvPr/>
        </p:nvPicPr>
        <p:blipFill>
          <a:blip r:embed="rId4"/>
          <a:stretch>
            <a:fillRect/>
          </a:stretch>
        </p:blipFill>
        <p:spPr>
          <a:xfrm>
            <a:off x="6773547" y="502032"/>
            <a:ext cx="590935" cy="590935"/>
          </a:xfrm>
          <a:prstGeom prst="rect">
            <a:avLst/>
          </a:prstGeom>
          <a:noFill/>
          <a:ln>
            <a:noFill/>
          </a:ln>
        </p:spPr>
      </p:pic>
      <p:sp>
        <p:nvSpPr>
          <p:cNvPr id="11" name="TextBox 10">
            <a:extLst>
              <a:ext uri="{FF2B5EF4-FFF2-40B4-BE49-F238E27FC236}">
                <a16:creationId xmlns:a16="http://schemas.microsoft.com/office/drawing/2014/main" id="{A1738560-EAD6-4A46-9837-2EF27FD5E7B1}"/>
              </a:ext>
            </a:extLst>
          </p:cNvPr>
          <p:cNvSpPr txBox="1"/>
          <p:nvPr/>
        </p:nvSpPr>
        <p:spPr>
          <a:xfrm>
            <a:off x="169638" y="124268"/>
            <a:ext cx="7298568" cy="646331"/>
          </a:xfrm>
          <a:prstGeom prst="rect">
            <a:avLst/>
          </a:prstGeom>
          <a:noFill/>
        </p:spPr>
        <p:txBody>
          <a:bodyPr wrap="square" rtlCol="0">
            <a:spAutoFit/>
          </a:bodyPr>
          <a:lstStyle/>
          <a:p>
            <a:r>
              <a:rPr lang="en" sz="3600" b="1" dirty="0">
                <a:solidFill>
                  <a:srgbClr val="FFFFFF"/>
                </a:solidFill>
                <a:latin typeface="Open Sans"/>
                <a:ea typeface="Open Sans"/>
                <a:cs typeface="Open Sans"/>
                <a:sym typeface="Open Sans"/>
              </a:rPr>
              <a:t>HYPOTHETICAL #3: ANSWER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8" name="Rectangle 7">
            <a:extLst>
              <a:ext uri="{FF2B5EF4-FFF2-40B4-BE49-F238E27FC236}">
                <a16:creationId xmlns:a16="http://schemas.microsoft.com/office/drawing/2014/main" id="{F331B8A5-1317-4EC6-BF4C-E695BCC0657A}"/>
              </a:ext>
            </a:extLst>
          </p:cNvPr>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hape 325">
            <a:extLst>
              <a:ext uri="{FF2B5EF4-FFF2-40B4-BE49-F238E27FC236}">
                <a16:creationId xmlns:a16="http://schemas.microsoft.com/office/drawing/2014/main" id="{2AC05F66-14D7-429D-BDBE-99FFC1442CE6}"/>
              </a:ext>
            </a:extLst>
          </p:cNvPr>
          <p:cNvSpPr/>
          <p:nvPr/>
        </p:nvSpPr>
        <p:spPr>
          <a:xfrm>
            <a:off x="0" y="0"/>
            <a:ext cx="9144000" cy="1456006"/>
          </a:xfrm>
          <a:prstGeom prst="rect">
            <a:avLst/>
          </a:prstGeom>
          <a:solidFill>
            <a:schemeClr val="tx1">
              <a:lumMod val="75000"/>
              <a:lumOff val="25000"/>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Source Sans Pro"/>
              <a:ea typeface="Source Sans Pro"/>
              <a:cs typeface="Source Sans Pro"/>
              <a:sym typeface="Source Sans Pro"/>
            </a:endParaRPr>
          </a:p>
        </p:txBody>
      </p:sp>
      <p:sp>
        <p:nvSpPr>
          <p:cNvPr id="298" name="Shape 298"/>
          <p:cNvSpPr txBox="1">
            <a:spLocks noGrp="1"/>
          </p:cNvSpPr>
          <p:nvPr>
            <p:ph type="body" idx="1"/>
          </p:nvPr>
        </p:nvSpPr>
        <p:spPr>
          <a:xfrm>
            <a:off x="306524" y="677325"/>
            <a:ext cx="8394599" cy="8568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4000" b="1">
                <a:solidFill>
                  <a:srgbClr val="FFFFFF"/>
                </a:solidFill>
                <a:latin typeface="Open Sans"/>
                <a:ea typeface="Open Sans"/>
                <a:cs typeface="Open Sans"/>
                <a:sym typeface="Open Sans"/>
              </a:rPr>
              <a:t>Guardianship Nomination</a:t>
            </a:r>
          </a:p>
        </p:txBody>
      </p:sp>
      <p:sp>
        <p:nvSpPr>
          <p:cNvPr id="300" name="Shape 300"/>
          <p:cNvSpPr txBox="1"/>
          <p:nvPr/>
        </p:nvSpPr>
        <p:spPr>
          <a:xfrm>
            <a:off x="344832" y="2782021"/>
            <a:ext cx="1662599" cy="3135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1500" b="1" dirty="0">
                <a:solidFill>
                  <a:schemeClr val="bg1"/>
                </a:solidFill>
                <a:latin typeface="Open Sans"/>
                <a:ea typeface="Open Sans"/>
                <a:cs typeface="Open Sans"/>
                <a:sym typeface="Open Sans"/>
              </a:rPr>
              <a:t>Keep in mind:</a:t>
            </a:r>
          </a:p>
        </p:txBody>
      </p:sp>
      <p:sp>
        <p:nvSpPr>
          <p:cNvPr id="301" name="Shape 301"/>
          <p:cNvSpPr txBox="1"/>
          <p:nvPr/>
        </p:nvSpPr>
        <p:spPr>
          <a:xfrm>
            <a:off x="0" y="3159525"/>
            <a:ext cx="8199120" cy="2097300"/>
          </a:xfrm>
          <a:prstGeom prst="rect">
            <a:avLst/>
          </a:prstGeom>
          <a:noFill/>
          <a:ln>
            <a:noFill/>
          </a:ln>
        </p:spPr>
        <p:txBody>
          <a:bodyPr lIns="91425" tIns="91425" rIns="91425" bIns="91425" anchor="t" anchorCtr="0">
            <a:noAutofit/>
          </a:bodyPr>
          <a:lstStyle/>
          <a:p>
            <a:pPr marL="698500" lvl="0" indent="-317500" rtl="0">
              <a:lnSpc>
                <a:spcPct val="150000"/>
              </a:lnSpc>
              <a:spcBef>
                <a:spcPts val="0"/>
              </a:spcBef>
              <a:spcAft>
                <a:spcPts val="700"/>
              </a:spcAft>
              <a:buClr>
                <a:srgbClr val="666666"/>
              </a:buClr>
              <a:buFont typeface="Open Sans"/>
            </a:pPr>
            <a:r>
              <a:rPr lang="en" sz="1600" b="1" dirty="0">
                <a:latin typeface="Open Sans"/>
                <a:ea typeface="Open Sans"/>
                <a:cs typeface="Open Sans"/>
                <a:sym typeface="Open Sans"/>
              </a:rPr>
              <a:t>A designated Guardian may refuse responsibility. </a:t>
            </a:r>
            <a:r>
              <a:rPr lang="en-US" sz="1600" b="1" dirty="0">
                <a:latin typeface="Open Sans"/>
                <a:ea typeface="Open Sans"/>
                <a:cs typeface="Open Sans"/>
                <a:sym typeface="Open Sans"/>
              </a:rPr>
              <a:t>That’s partly why we ask for backups.</a:t>
            </a:r>
            <a:endParaRPr lang="en" sz="1600" b="1" dirty="0">
              <a:latin typeface="Open Sans"/>
              <a:ea typeface="Open Sans"/>
              <a:cs typeface="Open Sans"/>
              <a:sym typeface="Open Sans"/>
            </a:endParaRPr>
          </a:p>
          <a:p>
            <a:pPr marL="698500" lvl="0" indent="-317500" rtl="0">
              <a:lnSpc>
                <a:spcPct val="150000"/>
              </a:lnSpc>
              <a:spcBef>
                <a:spcPts val="0"/>
              </a:spcBef>
              <a:spcAft>
                <a:spcPts val="700"/>
              </a:spcAft>
              <a:buClr>
                <a:srgbClr val="666666"/>
              </a:buClr>
              <a:buFont typeface="Open Sans"/>
            </a:pPr>
            <a:r>
              <a:rPr lang="en" sz="1600" b="1" dirty="0">
                <a:latin typeface="Open Sans"/>
                <a:ea typeface="Open Sans"/>
                <a:cs typeface="Open Sans"/>
                <a:sym typeface="Open Sans"/>
              </a:rPr>
              <a:t>Talk to them first before you name them….</a:t>
            </a:r>
            <a:r>
              <a:rPr lang="en-US" sz="1600" b="1" dirty="0">
                <a:latin typeface="Open Sans"/>
                <a:ea typeface="Open Sans"/>
                <a:cs typeface="Open Sans"/>
                <a:sym typeface="Open Sans"/>
              </a:rPr>
              <a:t>and please try and make sure they live in the U.S.A., preferably.</a:t>
            </a:r>
            <a:endParaRPr lang="en" sz="1600" b="1" dirty="0">
              <a:latin typeface="Open Sans"/>
              <a:ea typeface="Open Sans"/>
              <a:cs typeface="Open Sans"/>
              <a:sym typeface="Open Sans"/>
            </a:endParaRPr>
          </a:p>
        </p:txBody>
      </p:sp>
      <p:sp>
        <p:nvSpPr>
          <p:cNvPr id="302" name="Shape 302"/>
          <p:cNvSpPr txBox="1"/>
          <p:nvPr/>
        </p:nvSpPr>
        <p:spPr>
          <a:xfrm>
            <a:off x="386900" y="1835150"/>
            <a:ext cx="8413800" cy="407400"/>
          </a:xfrm>
          <a:prstGeom prst="rect">
            <a:avLst/>
          </a:prstGeom>
          <a:noFill/>
          <a:ln>
            <a:noFill/>
          </a:ln>
        </p:spPr>
        <p:txBody>
          <a:bodyPr lIns="91425" tIns="91425" rIns="91425" bIns="91425" anchor="t" anchorCtr="0">
            <a:noAutofit/>
          </a:bodyPr>
          <a:lstStyle/>
          <a:p>
            <a:pPr lvl="0" rtl="0">
              <a:lnSpc>
                <a:spcPct val="130000"/>
              </a:lnSpc>
              <a:spcBef>
                <a:spcPts val="0"/>
              </a:spcBef>
              <a:buNone/>
            </a:pPr>
            <a:r>
              <a:rPr lang="en" sz="1600" b="1" dirty="0">
                <a:latin typeface="Open Sans"/>
                <a:ea typeface="Open Sans"/>
                <a:cs typeface="Open Sans"/>
                <a:sym typeface="Open Sans"/>
              </a:rPr>
              <a:t>The person/people you choose as your child’s guardian will be legally responsible for physical care, health, education and welfare until the child is 18.</a:t>
            </a:r>
          </a:p>
        </p:txBody>
      </p:sp>
      <p:sp>
        <p:nvSpPr>
          <p:cNvPr id="9" name="Shape 141">
            <a:extLst>
              <a:ext uri="{FF2B5EF4-FFF2-40B4-BE49-F238E27FC236}">
                <a16:creationId xmlns:a16="http://schemas.microsoft.com/office/drawing/2014/main" id="{4D59D7E4-EE58-420B-BFC5-87C4DE8318B2}"/>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10" name="Picture 9">
            <a:extLst>
              <a:ext uri="{FF2B5EF4-FFF2-40B4-BE49-F238E27FC236}">
                <a16:creationId xmlns:a16="http://schemas.microsoft.com/office/drawing/2014/main" id="{477F54E9-558E-4A39-A542-7D406FF19965}"/>
              </a:ext>
            </a:extLst>
          </p:cNvPr>
          <p:cNvPicPr>
            <a:picLocks noChangeAspect="1"/>
          </p:cNvPicPr>
          <p:nvPr/>
        </p:nvPicPr>
        <p:blipFill>
          <a:blip r:embed="rId3"/>
          <a:stretch>
            <a:fillRect/>
          </a:stretch>
        </p:blipFill>
        <p:spPr>
          <a:xfrm>
            <a:off x="8003575" y="4215719"/>
            <a:ext cx="783576" cy="78263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7" name="Rectangle 6">
            <a:extLst>
              <a:ext uri="{FF2B5EF4-FFF2-40B4-BE49-F238E27FC236}">
                <a16:creationId xmlns:a16="http://schemas.microsoft.com/office/drawing/2014/main" id="{7E11F247-E693-4AA8-A013-34CB04CDB5FD}"/>
              </a:ext>
            </a:extLst>
          </p:cNvPr>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hape 325">
            <a:extLst>
              <a:ext uri="{FF2B5EF4-FFF2-40B4-BE49-F238E27FC236}">
                <a16:creationId xmlns:a16="http://schemas.microsoft.com/office/drawing/2014/main" id="{BBFD3AAA-D80D-4841-A849-D8CDD543C087}"/>
              </a:ext>
            </a:extLst>
          </p:cNvPr>
          <p:cNvSpPr/>
          <p:nvPr/>
        </p:nvSpPr>
        <p:spPr>
          <a:xfrm>
            <a:off x="0" y="0"/>
            <a:ext cx="9144000" cy="1456006"/>
          </a:xfrm>
          <a:prstGeom prst="rect">
            <a:avLst/>
          </a:prstGeom>
          <a:solidFill>
            <a:schemeClr val="tx1">
              <a:lumMod val="75000"/>
              <a:lumOff val="25000"/>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Source Sans Pro"/>
              <a:ea typeface="Source Sans Pro"/>
              <a:cs typeface="Source Sans Pro"/>
              <a:sym typeface="Source Sans Pro"/>
            </a:endParaRPr>
          </a:p>
        </p:txBody>
      </p:sp>
      <p:sp>
        <p:nvSpPr>
          <p:cNvPr id="316" name="Shape 316"/>
          <p:cNvSpPr txBox="1">
            <a:spLocks noGrp="1"/>
          </p:cNvSpPr>
          <p:nvPr>
            <p:ph type="body" idx="1"/>
          </p:nvPr>
        </p:nvSpPr>
        <p:spPr>
          <a:xfrm>
            <a:off x="274375" y="677325"/>
            <a:ext cx="8739599" cy="8568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4000" b="1">
                <a:solidFill>
                  <a:srgbClr val="FFFFFF"/>
                </a:solidFill>
                <a:latin typeface="Open Sans"/>
                <a:ea typeface="Open Sans"/>
                <a:cs typeface="Open Sans"/>
                <a:sym typeface="Open Sans"/>
              </a:rPr>
              <a:t>Key Takeaways</a:t>
            </a:r>
          </a:p>
        </p:txBody>
      </p:sp>
      <p:sp>
        <p:nvSpPr>
          <p:cNvPr id="318" name="Shape 318"/>
          <p:cNvSpPr txBox="1"/>
          <p:nvPr/>
        </p:nvSpPr>
        <p:spPr>
          <a:xfrm>
            <a:off x="274375" y="1911250"/>
            <a:ext cx="8700000" cy="407400"/>
          </a:xfrm>
          <a:prstGeom prst="rect">
            <a:avLst/>
          </a:prstGeom>
          <a:noFill/>
          <a:ln>
            <a:noFill/>
          </a:ln>
        </p:spPr>
        <p:txBody>
          <a:bodyPr lIns="91425" tIns="91425" rIns="91425" bIns="91425" anchor="t" anchorCtr="0">
            <a:noAutofit/>
          </a:bodyPr>
          <a:lstStyle/>
          <a:p>
            <a:pPr lvl="0" rtl="0">
              <a:spcBef>
                <a:spcPts val="0"/>
              </a:spcBef>
              <a:buNone/>
            </a:pPr>
            <a:endParaRPr dirty="0">
              <a:solidFill>
                <a:srgbClr val="434343"/>
              </a:solidFill>
              <a:latin typeface="Open Sans"/>
              <a:ea typeface="Open Sans"/>
              <a:cs typeface="Open Sans"/>
              <a:sym typeface="Open Sans"/>
            </a:endParaRPr>
          </a:p>
        </p:txBody>
      </p:sp>
      <p:sp>
        <p:nvSpPr>
          <p:cNvPr id="319" name="Shape 319"/>
          <p:cNvSpPr txBox="1"/>
          <p:nvPr/>
        </p:nvSpPr>
        <p:spPr>
          <a:xfrm>
            <a:off x="306525" y="1628263"/>
            <a:ext cx="7721100" cy="2907000"/>
          </a:xfrm>
          <a:prstGeom prst="rect">
            <a:avLst/>
          </a:prstGeom>
          <a:noFill/>
          <a:ln>
            <a:noFill/>
          </a:ln>
        </p:spPr>
        <p:txBody>
          <a:bodyPr lIns="91425" tIns="45700" rIns="91425" bIns="45700" anchor="t" anchorCtr="0">
            <a:noAutofit/>
          </a:bodyPr>
          <a:lstStyle/>
          <a:p>
            <a:pPr marL="361950" marR="0" lvl="0" indent="-342900" algn="l" rtl="0">
              <a:lnSpc>
                <a:spcPct val="120000"/>
              </a:lnSpc>
              <a:spcBef>
                <a:spcPts val="0"/>
              </a:spcBef>
              <a:spcAft>
                <a:spcPts val="1000"/>
              </a:spcAft>
              <a:buClr>
                <a:srgbClr val="666666"/>
              </a:buClr>
              <a:buSzPct val="100000"/>
              <a:buFont typeface="Arial" panose="020B0604020202020204" pitchFamily="34" charset="0"/>
              <a:buChar char="•"/>
            </a:pPr>
            <a:r>
              <a:rPr lang="en" sz="1500" b="1" dirty="0">
                <a:latin typeface="Open Sans"/>
                <a:ea typeface="Open Sans"/>
                <a:cs typeface="Open Sans"/>
                <a:sym typeface="Open Sans"/>
              </a:rPr>
              <a:t>Figure out what you own and owe.</a:t>
            </a:r>
          </a:p>
          <a:p>
            <a:pPr marL="361950" marR="0" lvl="0" indent="-342900" algn="l" rtl="0">
              <a:lnSpc>
                <a:spcPct val="120000"/>
              </a:lnSpc>
              <a:spcBef>
                <a:spcPts val="0"/>
              </a:spcBef>
              <a:spcAft>
                <a:spcPts val="1000"/>
              </a:spcAft>
              <a:buClr>
                <a:srgbClr val="666666"/>
              </a:buClr>
              <a:buSzPct val="100000"/>
              <a:buFont typeface="Arial" panose="020B0604020202020204" pitchFamily="34" charset="0"/>
              <a:buChar char="•"/>
            </a:pPr>
            <a:r>
              <a:rPr lang="en" sz="1500" b="1" dirty="0">
                <a:latin typeface="Open Sans"/>
                <a:ea typeface="Open Sans"/>
                <a:cs typeface="Open Sans"/>
                <a:sym typeface="Open Sans"/>
              </a:rPr>
              <a:t>Double check your beneficiary designations on retirement accounts and life insurance. </a:t>
            </a:r>
          </a:p>
          <a:p>
            <a:pPr marL="361950" marR="0" lvl="0" indent="-342900" algn="l" rtl="0">
              <a:lnSpc>
                <a:spcPct val="120000"/>
              </a:lnSpc>
              <a:spcBef>
                <a:spcPts val="0"/>
              </a:spcBef>
              <a:spcAft>
                <a:spcPts val="1000"/>
              </a:spcAft>
              <a:buClr>
                <a:srgbClr val="666666"/>
              </a:buClr>
              <a:buSzPct val="100000"/>
              <a:buFont typeface="Arial" panose="020B0604020202020204" pitchFamily="34" charset="0"/>
              <a:buChar char="•"/>
            </a:pPr>
            <a:r>
              <a:rPr lang="en" sz="1500" b="1" dirty="0">
                <a:latin typeface="Open Sans"/>
                <a:ea typeface="Open Sans"/>
                <a:cs typeface="Open Sans"/>
                <a:sym typeface="Open Sans"/>
              </a:rPr>
              <a:t>Work with </a:t>
            </a:r>
            <a:r>
              <a:rPr lang="en-US" sz="1500" b="1" dirty="0">
                <a:latin typeface="Open Sans"/>
                <a:ea typeface="Open Sans"/>
                <a:cs typeface="Open Sans"/>
                <a:sym typeface="Open Sans"/>
              </a:rPr>
              <a:t>Insight Legal, P.C. </a:t>
            </a:r>
            <a:r>
              <a:rPr lang="en" sz="1500" b="1" dirty="0">
                <a:latin typeface="Open Sans"/>
                <a:ea typeface="Open Sans"/>
                <a:cs typeface="Open Sans"/>
                <a:sym typeface="Open Sans"/>
              </a:rPr>
              <a:t>to get the appropriate documents in place. If your estate consists only of bank accounts, with no minor beneficiaries, it may be ok to use our attorneys to draft your documents. </a:t>
            </a:r>
          </a:p>
          <a:p>
            <a:pPr marL="361950" marR="0" lvl="0" indent="-342900" algn="l" rtl="0">
              <a:lnSpc>
                <a:spcPct val="120000"/>
              </a:lnSpc>
              <a:spcBef>
                <a:spcPts val="0"/>
              </a:spcBef>
              <a:spcAft>
                <a:spcPts val="1000"/>
              </a:spcAft>
              <a:buClr>
                <a:srgbClr val="666666"/>
              </a:buClr>
              <a:buSzPct val="100000"/>
              <a:buFont typeface="Arial" panose="020B0604020202020204" pitchFamily="34" charset="0"/>
              <a:buChar char="•"/>
            </a:pPr>
            <a:r>
              <a:rPr lang="en" sz="1500" b="1" dirty="0">
                <a:latin typeface="Open Sans"/>
                <a:ea typeface="Open Sans"/>
                <a:cs typeface="Open Sans"/>
                <a:sym typeface="Open Sans"/>
              </a:rPr>
              <a:t>If your estate contains real estate, and/or you have minor beneficiaries, and/or you are not a US citizen, or if you simply don’t want to deal with it. Schedule a free consultation with one of our estate plannin</a:t>
            </a:r>
            <a:r>
              <a:rPr lang="en-US" sz="1500" b="1" dirty="0">
                <a:latin typeface="Open Sans"/>
                <a:ea typeface="Open Sans"/>
                <a:cs typeface="Open Sans"/>
                <a:sym typeface="Open Sans"/>
              </a:rPr>
              <a:t>g attorneys</a:t>
            </a:r>
            <a:r>
              <a:rPr lang="en" sz="1500" b="1" dirty="0">
                <a:latin typeface="Open Sans"/>
                <a:ea typeface="Open Sans"/>
                <a:cs typeface="Open Sans"/>
                <a:sym typeface="Open Sans"/>
              </a:rPr>
              <a:t>.</a:t>
            </a:r>
          </a:p>
        </p:txBody>
      </p:sp>
      <p:sp>
        <p:nvSpPr>
          <p:cNvPr id="9" name="Shape 141">
            <a:extLst>
              <a:ext uri="{FF2B5EF4-FFF2-40B4-BE49-F238E27FC236}">
                <a16:creationId xmlns:a16="http://schemas.microsoft.com/office/drawing/2014/main" id="{D6C5DFF3-A70E-406F-B3FF-9AEE69EBC25A}"/>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10" name="Picture 9">
            <a:extLst>
              <a:ext uri="{FF2B5EF4-FFF2-40B4-BE49-F238E27FC236}">
                <a16:creationId xmlns:a16="http://schemas.microsoft.com/office/drawing/2014/main" id="{29ECB0BC-50B0-4D8A-8930-E67E22562748}"/>
              </a:ext>
            </a:extLst>
          </p:cNvPr>
          <p:cNvPicPr>
            <a:picLocks noChangeAspect="1"/>
          </p:cNvPicPr>
          <p:nvPr/>
        </p:nvPicPr>
        <p:blipFill>
          <a:blip r:embed="rId3"/>
          <a:stretch>
            <a:fillRect/>
          </a:stretch>
        </p:blipFill>
        <p:spPr>
          <a:xfrm>
            <a:off x="8003575" y="4215719"/>
            <a:ext cx="783576" cy="78263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7" name="Rectangle 6">
            <a:extLst>
              <a:ext uri="{FF2B5EF4-FFF2-40B4-BE49-F238E27FC236}">
                <a16:creationId xmlns:a16="http://schemas.microsoft.com/office/drawing/2014/main" id="{F287EC3C-03C5-4DBE-A0FA-478F6465436A}"/>
              </a:ext>
            </a:extLst>
          </p:cNvPr>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Shape 325"/>
          <p:cNvSpPr/>
          <p:nvPr/>
        </p:nvSpPr>
        <p:spPr>
          <a:xfrm>
            <a:off x="0" y="0"/>
            <a:ext cx="9144000" cy="1456006"/>
          </a:xfrm>
          <a:prstGeom prst="rect">
            <a:avLst/>
          </a:prstGeom>
          <a:solidFill>
            <a:schemeClr val="tx1">
              <a:lumMod val="75000"/>
              <a:lumOff val="25000"/>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Source Sans Pro"/>
              <a:ea typeface="Source Sans Pro"/>
              <a:cs typeface="Source Sans Pro"/>
              <a:sym typeface="Source Sans Pro"/>
            </a:endParaRPr>
          </a:p>
        </p:txBody>
      </p:sp>
      <p:sp>
        <p:nvSpPr>
          <p:cNvPr id="326" name="Shape 326"/>
          <p:cNvSpPr txBox="1">
            <a:spLocks noGrp="1"/>
          </p:cNvSpPr>
          <p:nvPr>
            <p:ph type="body" idx="1"/>
          </p:nvPr>
        </p:nvSpPr>
        <p:spPr>
          <a:xfrm>
            <a:off x="274375" y="677325"/>
            <a:ext cx="8739600" cy="8568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4000" b="1" dirty="0">
                <a:solidFill>
                  <a:srgbClr val="FFFFFF"/>
                </a:solidFill>
                <a:latin typeface="Open Sans"/>
                <a:ea typeface="Open Sans"/>
                <a:cs typeface="Open Sans"/>
                <a:sym typeface="Open Sans"/>
              </a:rPr>
              <a:t>Common Questions</a:t>
            </a:r>
          </a:p>
        </p:txBody>
      </p:sp>
      <p:sp>
        <p:nvSpPr>
          <p:cNvPr id="328" name="Shape 328"/>
          <p:cNvSpPr txBox="1"/>
          <p:nvPr/>
        </p:nvSpPr>
        <p:spPr>
          <a:xfrm>
            <a:off x="274375" y="1911250"/>
            <a:ext cx="8700000" cy="407400"/>
          </a:xfrm>
          <a:prstGeom prst="rect">
            <a:avLst/>
          </a:prstGeom>
          <a:noFill/>
          <a:ln>
            <a:noFill/>
          </a:ln>
        </p:spPr>
        <p:txBody>
          <a:bodyPr lIns="91425" tIns="91425" rIns="91425" bIns="91425" anchor="t" anchorCtr="0">
            <a:noAutofit/>
          </a:bodyPr>
          <a:lstStyle/>
          <a:p>
            <a:pPr lvl="0" rtl="0">
              <a:spcBef>
                <a:spcPts val="0"/>
              </a:spcBef>
              <a:buNone/>
            </a:pPr>
            <a:endParaRPr dirty="0">
              <a:solidFill>
                <a:srgbClr val="434343"/>
              </a:solidFill>
              <a:latin typeface="Open Sans"/>
              <a:ea typeface="Open Sans"/>
              <a:cs typeface="Open Sans"/>
              <a:sym typeface="Open Sans"/>
            </a:endParaRPr>
          </a:p>
        </p:txBody>
      </p:sp>
      <p:sp>
        <p:nvSpPr>
          <p:cNvPr id="329" name="Shape 329"/>
          <p:cNvSpPr txBox="1"/>
          <p:nvPr/>
        </p:nvSpPr>
        <p:spPr>
          <a:xfrm>
            <a:off x="398724" y="1534125"/>
            <a:ext cx="8850025" cy="2559374"/>
          </a:xfrm>
          <a:prstGeom prst="rect">
            <a:avLst/>
          </a:prstGeom>
          <a:noFill/>
          <a:ln>
            <a:noFill/>
          </a:ln>
        </p:spPr>
        <p:txBody>
          <a:bodyPr lIns="91425" tIns="45700" rIns="91425" bIns="45700" anchor="t" anchorCtr="0">
            <a:noAutofit/>
          </a:bodyPr>
          <a:lstStyle/>
          <a:p>
            <a:pPr marR="0" lvl="0" algn="l" rtl="0">
              <a:lnSpc>
                <a:spcPct val="150000"/>
              </a:lnSpc>
              <a:spcBef>
                <a:spcPts val="0"/>
              </a:spcBef>
              <a:spcAft>
                <a:spcPts val="700"/>
              </a:spcAft>
              <a:buNone/>
            </a:pPr>
            <a:r>
              <a:rPr lang="en" sz="1200" b="1" dirty="0">
                <a:latin typeface="Open Sans"/>
                <a:ea typeface="Open Sans"/>
                <a:cs typeface="Open Sans"/>
                <a:sym typeface="Open Sans"/>
              </a:rPr>
              <a:t>Q: When do I need to edit/update my estate plan? </a:t>
            </a:r>
            <a:br>
              <a:rPr lang="en" sz="1200" dirty="0">
                <a:solidFill>
                  <a:schemeClr val="bg1"/>
                </a:solidFill>
                <a:latin typeface="Open Sans"/>
                <a:ea typeface="Open Sans"/>
                <a:cs typeface="Open Sans"/>
                <a:sym typeface="Open Sans"/>
              </a:rPr>
            </a:br>
            <a:r>
              <a:rPr lang="en" sz="1200" dirty="0">
                <a:solidFill>
                  <a:schemeClr val="bg1"/>
                </a:solidFill>
                <a:latin typeface="Open Sans"/>
                <a:ea typeface="Open Sans"/>
                <a:cs typeface="Open Sans"/>
                <a:sym typeface="Open Sans"/>
              </a:rPr>
              <a:t>A: After major life events: buying a house, divorce, having a baby, a large inheritance, </a:t>
            </a:r>
            <a:r>
              <a:rPr lang="en-US" sz="1200" dirty="0">
                <a:solidFill>
                  <a:schemeClr val="bg1"/>
                </a:solidFill>
                <a:latin typeface="Open Sans"/>
                <a:ea typeface="Open Sans"/>
                <a:cs typeface="Open Sans"/>
                <a:sym typeface="Open Sans"/>
              </a:rPr>
              <a:t>changing your executor or trustee.</a:t>
            </a:r>
            <a:br>
              <a:rPr lang="en" sz="1200" dirty="0">
                <a:solidFill>
                  <a:schemeClr val="bg1"/>
                </a:solidFill>
                <a:latin typeface="Open Sans"/>
                <a:ea typeface="Open Sans"/>
                <a:cs typeface="Open Sans"/>
                <a:sym typeface="Open Sans"/>
              </a:rPr>
            </a:br>
            <a:r>
              <a:rPr lang="en" sz="1200" b="1" dirty="0">
                <a:latin typeface="Open Sans"/>
                <a:ea typeface="Open Sans"/>
                <a:cs typeface="Open Sans"/>
                <a:sym typeface="Open Sans"/>
              </a:rPr>
              <a:t>Q: If I leave my company (</a:t>
            </a:r>
            <a:r>
              <a:rPr lang="en-US" sz="1200" b="1" dirty="0">
                <a:latin typeface="Open Sans"/>
                <a:ea typeface="Open Sans"/>
                <a:cs typeface="Open Sans"/>
                <a:sym typeface="Open Sans"/>
              </a:rPr>
              <a:t>if going through insurance)</a:t>
            </a:r>
            <a:r>
              <a:rPr lang="en" sz="1200" b="1" dirty="0">
                <a:latin typeface="Open Sans"/>
                <a:ea typeface="Open Sans"/>
                <a:cs typeface="Open Sans"/>
                <a:sym typeface="Open Sans"/>
              </a:rPr>
              <a:t>, what happens to my documents?</a:t>
            </a:r>
            <a:br>
              <a:rPr lang="en" sz="1200" dirty="0">
                <a:solidFill>
                  <a:schemeClr val="bg1"/>
                </a:solidFill>
                <a:latin typeface="Open Sans"/>
                <a:ea typeface="Open Sans"/>
                <a:cs typeface="Open Sans"/>
                <a:sym typeface="Open Sans"/>
              </a:rPr>
            </a:br>
            <a:r>
              <a:rPr lang="en" sz="1200" dirty="0">
                <a:solidFill>
                  <a:schemeClr val="bg1"/>
                </a:solidFill>
                <a:latin typeface="Open Sans"/>
                <a:ea typeface="Open Sans"/>
                <a:cs typeface="Open Sans"/>
                <a:sym typeface="Open Sans"/>
              </a:rPr>
              <a:t>A: We give you the originals. You will always have access to your documents </a:t>
            </a:r>
            <a:r>
              <a:rPr lang="en-US" sz="1200" dirty="0">
                <a:solidFill>
                  <a:schemeClr val="bg1"/>
                </a:solidFill>
                <a:latin typeface="Open Sans"/>
                <a:ea typeface="Open Sans"/>
                <a:cs typeface="Open Sans"/>
                <a:sym typeface="Open Sans"/>
              </a:rPr>
              <a:t>through Insight Legal, P.C.’s Box folder.</a:t>
            </a:r>
            <a:br>
              <a:rPr lang="en-US" sz="1200" dirty="0">
                <a:solidFill>
                  <a:schemeClr val="bg1"/>
                </a:solidFill>
                <a:latin typeface="Open Sans"/>
                <a:ea typeface="Open Sans"/>
                <a:cs typeface="Open Sans"/>
                <a:sym typeface="Open Sans"/>
              </a:rPr>
            </a:br>
            <a:r>
              <a:rPr lang="en-US" sz="1200" b="1" dirty="0">
                <a:latin typeface="Open Sans"/>
                <a:ea typeface="Open Sans"/>
                <a:cs typeface="Open Sans"/>
                <a:sym typeface="Open Sans"/>
              </a:rPr>
              <a:t>Q: Can I name my kids as Executor and Trustee?</a:t>
            </a:r>
            <a:br>
              <a:rPr lang="en-US" sz="1200" b="1" dirty="0">
                <a:solidFill>
                  <a:schemeClr val="bg1"/>
                </a:solidFill>
                <a:latin typeface="Open Sans"/>
                <a:ea typeface="Open Sans"/>
                <a:cs typeface="Open Sans"/>
                <a:sym typeface="Open Sans"/>
              </a:rPr>
            </a:br>
            <a:r>
              <a:rPr lang="en-US" sz="1200" dirty="0">
                <a:solidFill>
                  <a:schemeClr val="bg1"/>
                </a:solidFill>
                <a:latin typeface="Open Sans"/>
                <a:ea typeface="Open Sans"/>
                <a:cs typeface="Open Sans"/>
                <a:sym typeface="Open Sans"/>
              </a:rPr>
              <a:t>Yes, if you prefer, but they should be over the age of 18.</a:t>
            </a:r>
            <a:br>
              <a:rPr lang="en-US" sz="1200" dirty="0">
                <a:solidFill>
                  <a:schemeClr val="bg1"/>
                </a:solidFill>
                <a:latin typeface="Open Sans"/>
                <a:ea typeface="Open Sans"/>
                <a:cs typeface="Open Sans"/>
                <a:sym typeface="Open Sans"/>
              </a:rPr>
            </a:br>
            <a:r>
              <a:rPr lang="en-US" sz="1200" b="1" dirty="0">
                <a:latin typeface="Open Sans"/>
                <a:ea typeface="Open Sans"/>
                <a:cs typeface="Open Sans"/>
                <a:sym typeface="Open Sans"/>
              </a:rPr>
              <a:t>Q: Can my executor, trustee and/or guardian be residing outside of the U.S.A?</a:t>
            </a:r>
            <a:br>
              <a:rPr lang="en-US" sz="1200" dirty="0">
                <a:solidFill>
                  <a:schemeClr val="bg1"/>
                </a:solidFill>
                <a:latin typeface="Open Sans"/>
                <a:ea typeface="Open Sans"/>
                <a:cs typeface="Open Sans"/>
                <a:sym typeface="Open Sans"/>
              </a:rPr>
            </a:br>
            <a:r>
              <a:rPr lang="en-US" sz="1200" dirty="0">
                <a:solidFill>
                  <a:schemeClr val="bg1"/>
                </a:solidFill>
                <a:latin typeface="Open Sans"/>
                <a:ea typeface="Open Sans"/>
                <a:cs typeface="Open Sans"/>
                <a:sym typeface="Open Sans"/>
              </a:rPr>
              <a:t>We strongly recommend not doing this; do not choose a nonresident and a non-US citizen or green card holder. </a:t>
            </a:r>
            <a:br>
              <a:rPr lang="en-US" sz="1200" dirty="0">
                <a:solidFill>
                  <a:schemeClr val="bg1"/>
                </a:solidFill>
                <a:latin typeface="Open Sans"/>
                <a:ea typeface="Open Sans"/>
                <a:cs typeface="Open Sans"/>
                <a:sym typeface="Open Sans"/>
              </a:rPr>
            </a:br>
            <a:r>
              <a:rPr lang="en-US" sz="1200" dirty="0">
                <a:solidFill>
                  <a:schemeClr val="bg1"/>
                </a:solidFill>
                <a:latin typeface="Open Sans"/>
                <a:ea typeface="Open Sans"/>
                <a:cs typeface="Open Sans"/>
                <a:sym typeface="Open Sans"/>
              </a:rPr>
              <a:t>There can be negative tax implications, not to mention potential immigration issues.</a:t>
            </a:r>
            <a:br>
              <a:rPr lang="en" sz="1200" dirty="0">
                <a:solidFill>
                  <a:schemeClr val="bg1"/>
                </a:solidFill>
                <a:latin typeface="Open Sans"/>
                <a:ea typeface="Open Sans"/>
                <a:cs typeface="Open Sans"/>
                <a:sym typeface="Open Sans"/>
              </a:rPr>
            </a:br>
            <a:r>
              <a:rPr lang="en" sz="1200" b="1" dirty="0">
                <a:latin typeface="Open Sans"/>
                <a:ea typeface="Open Sans"/>
                <a:cs typeface="Open Sans"/>
                <a:sym typeface="Open Sans"/>
              </a:rPr>
              <a:t>Q: Can I edit estate planning documents I’ve already created with an attorney?</a:t>
            </a:r>
            <a:br>
              <a:rPr lang="en" sz="1200" dirty="0">
                <a:solidFill>
                  <a:schemeClr val="bg1"/>
                </a:solidFill>
                <a:latin typeface="Open Sans"/>
                <a:ea typeface="Open Sans"/>
                <a:cs typeface="Open Sans"/>
                <a:sym typeface="Open Sans"/>
              </a:rPr>
            </a:br>
            <a:r>
              <a:rPr lang="en" sz="1200" dirty="0">
                <a:solidFill>
                  <a:schemeClr val="bg1"/>
                </a:solidFill>
                <a:latin typeface="Open Sans"/>
                <a:ea typeface="Open Sans"/>
                <a:cs typeface="Open Sans"/>
                <a:sym typeface="Open Sans"/>
              </a:rPr>
              <a:t>A: Insight Legal, P.C. can make changes to your documents by amending, cancelling or revo</a:t>
            </a:r>
            <a:r>
              <a:rPr lang="en-US" sz="1200" dirty="0">
                <a:solidFill>
                  <a:schemeClr val="bg1"/>
                </a:solidFill>
                <a:latin typeface="Open Sans"/>
                <a:ea typeface="Open Sans"/>
                <a:cs typeface="Open Sans"/>
                <a:sym typeface="Open Sans"/>
              </a:rPr>
              <a:t>king, </a:t>
            </a:r>
            <a:br>
              <a:rPr lang="en-US" sz="1200" dirty="0">
                <a:solidFill>
                  <a:schemeClr val="bg1"/>
                </a:solidFill>
                <a:latin typeface="Open Sans"/>
                <a:ea typeface="Open Sans"/>
                <a:cs typeface="Open Sans"/>
                <a:sym typeface="Open Sans"/>
              </a:rPr>
            </a:br>
            <a:r>
              <a:rPr lang="en-US" sz="1200" dirty="0">
                <a:solidFill>
                  <a:schemeClr val="bg1"/>
                </a:solidFill>
                <a:latin typeface="Open Sans"/>
                <a:ea typeface="Open Sans"/>
                <a:cs typeface="Open Sans"/>
                <a:sym typeface="Open Sans"/>
              </a:rPr>
              <a:t>     but you are free to go to another law firm as well.</a:t>
            </a:r>
            <a:endParaRPr sz="1200" dirty="0">
              <a:solidFill>
                <a:schemeClr val="bg1"/>
              </a:solidFill>
              <a:latin typeface="Open Sans"/>
              <a:ea typeface="Open Sans"/>
              <a:cs typeface="Open Sans"/>
              <a:sym typeface="Open Sans"/>
            </a:endParaRPr>
          </a:p>
        </p:txBody>
      </p:sp>
      <p:sp>
        <p:nvSpPr>
          <p:cNvPr id="8" name="Shape 141">
            <a:extLst>
              <a:ext uri="{FF2B5EF4-FFF2-40B4-BE49-F238E27FC236}">
                <a16:creationId xmlns:a16="http://schemas.microsoft.com/office/drawing/2014/main" id="{071D46CE-2153-461B-83B1-C43325A0669A}"/>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9" name="Picture 8">
            <a:extLst>
              <a:ext uri="{FF2B5EF4-FFF2-40B4-BE49-F238E27FC236}">
                <a16:creationId xmlns:a16="http://schemas.microsoft.com/office/drawing/2014/main" id="{54136C04-5A3C-4759-895A-27A190A43F0F}"/>
              </a:ext>
            </a:extLst>
          </p:cNvPr>
          <p:cNvPicPr>
            <a:picLocks noChangeAspect="1"/>
          </p:cNvPicPr>
          <p:nvPr/>
        </p:nvPicPr>
        <p:blipFill>
          <a:blip r:embed="rId3"/>
          <a:stretch>
            <a:fillRect/>
          </a:stretch>
        </p:blipFill>
        <p:spPr>
          <a:xfrm>
            <a:off x="8003575" y="4215719"/>
            <a:ext cx="783576" cy="78263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8" name="Rectangle 7">
            <a:extLst>
              <a:ext uri="{FF2B5EF4-FFF2-40B4-BE49-F238E27FC236}">
                <a16:creationId xmlns:a16="http://schemas.microsoft.com/office/drawing/2014/main" id="{6ACD3861-B206-4A11-9FFF-5B4E906365B2}"/>
              </a:ext>
            </a:extLst>
          </p:cNvPr>
          <p:cNvSpPr/>
          <p:nvPr/>
        </p:nvSpPr>
        <p:spPr>
          <a:xfrm>
            <a:off x="0" y="762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Shape 335"/>
          <p:cNvSpPr txBox="1">
            <a:spLocks noGrp="1"/>
          </p:cNvSpPr>
          <p:nvPr>
            <p:ph type="body" idx="4294967295"/>
          </p:nvPr>
        </p:nvSpPr>
        <p:spPr>
          <a:xfrm>
            <a:off x="-10101" y="1793309"/>
            <a:ext cx="9115425" cy="91916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600"/>
              </a:spcAft>
              <a:buClr>
                <a:srgbClr val="FFFFFF"/>
              </a:buClr>
              <a:buSzPct val="25000"/>
              <a:buFont typeface="Noto Symbol"/>
              <a:buNone/>
            </a:pPr>
            <a:r>
              <a:rPr lang="en" sz="2000" b="1" dirty="0">
                <a:solidFill>
                  <a:schemeClr val="tx1"/>
                </a:solidFill>
                <a:latin typeface="Open Sans"/>
                <a:ea typeface="Open Sans"/>
                <a:cs typeface="Open Sans"/>
                <a:sym typeface="Open Sans"/>
              </a:rPr>
              <a:t>Questions about Estate Plannin</a:t>
            </a:r>
            <a:r>
              <a:rPr lang="en-US" sz="2000" b="1" dirty="0">
                <a:solidFill>
                  <a:schemeClr val="tx1"/>
                </a:solidFill>
                <a:latin typeface="Open Sans"/>
                <a:ea typeface="Open Sans"/>
                <a:cs typeface="Open Sans"/>
                <a:sym typeface="Open Sans"/>
              </a:rPr>
              <a:t>g?</a:t>
            </a:r>
            <a:endParaRPr lang="en" sz="2000" b="1" u="sng" dirty="0">
              <a:solidFill>
                <a:schemeClr val="tx1"/>
              </a:solidFill>
              <a:latin typeface="Open Sans"/>
              <a:ea typeface="Open Sans"/>
              <a:cs typeface="Open Sans"/>
              <a:sym typeface="Open Sans"/>
            </a:endParaRPr>
          </a:p>
        </p:txBody>
      </p:sp>
      <p:sp>
        <p:nvSpPr>
          <p:cNvPr id="338" name="Shape 338"/>
          <p:cNvSpPr txBox="1"/>
          <p:nvPr/>
        </p:nvSpPr>
        <p:spPr>
          <a:xfrm>
            <a:off x="9900" y="3735086"/>
            <a:ext cx="9144201" cy="385800"/>
          </a:xfrm>
          <a:prstGeom prst="rect">
            <a:avLst/>
          </a:prstGeom>
          <a:noFill/>
          <a:ln>
            <a:noFill/>
          </a:ln>
        </p:spPr>
        <p:txBody>
          <a:bodyPr lIns="91425" tIns="91425" rIns="91425" bIns="91425" anchor="t" anchorCtr="0">
            <a:noAutofit/>
          </a:bodyPr>
          <a:lstStyle/>
          <a:p>
            <a:pPr lvl="0" algn="ctr" rtl="0">
              <a:spcBef>
                <a:spcPts val="0"/>
              </a:spcBef>
              <a:spcAft>
                <a:spcPts val="0"/>
              </a:spcAft>
              <a:buClr>
                <a:srgbClr val="CB5E14"/>
              </a:buClr>
              <a:buFont typeface="Noto Symbol"/>
              <a:buNone/>
            </a:pPr>
            <a:r>
              <a:rPr lang="en-US" sz="3200" b="1" dirty="0">
                <a:solidFill>
                  <a:schemeClr val="lt1"/>
                </a:solidFill>
                <a:latin typeface="Open Sans"/>
                <a:ea typeface="Open Sans"/>
                <a:cs typeface="Open Sans"/>
                <a:sym typeface="Open Sans"/>
              </a:rPr>
              <a:t>www.insightlegalpc.com</a:t>
            </a:r>
            <a:endParaRPr lang="en" sz="3200" b="1" dirty="0">
              <a:solidFill>
                <a:schemeClr val="lt1"/>
              </a:solidFill>
              <a:latin typeface="Helvetica Neue"/>
              <a:ea typeface="Helvetica Neue"/>
              <a:cs typeface="Helvetica Neue"/>
              <a:sym typeface="Helvetica Neue"/>
            </a:endParaRPr>
          </a:p>
        </p:txBody>
      </p:sp>
      <p:sp>
        <p:nvSpPr>
          <p:cNvPr id="342" name="Shape 342"/>
          <p:cNvSpPr txBox="1"/>
          <p:nvPr/>
        </p:nvSpPr>
        <p:spPr>
          <a:xfrm>
            <a:off x="9900" y="2465461"/>
            <a:ext cx="9134100" cy="385800"/>
          </a:xfrm>
          <a:prstGeom prst="rect">
            <a:avLst/>
          </a:prstGeom>
          <a:noFill/>
          <a:ln>
            <a:noFill/>
          </a:ln>
        </p:spPr>
        <p:txBody>
          <a:bodyPr lIns="91425" tIns="91425" rIns="91425" bIns="91425" anchor="t" anchorCtr="0">
            <a:noAutofit/>
          </a:bodyPr>
          <a:lstStyle/>
          <a:p>
            <a:pPr algn="ctr">
              <a:buClr>
                <a:srgbClr val="CB5E14"/>
              </a:buClr>
              <a:buSzPct val="25000"/>
            </a:pPr>
            <a:r>
              <a:rPr lang="en" sz="1600" b="1" dirty="0">
                <a:solidFill>
                  <a:schemeClr val="lt1"/>
                </a:solidFill>
                <a:latin typeface="Open Sans"/>
                <a:ea typeface="Open Sans"/>
                <a:cs typeface="Open Sans"/>
                <a:sym typeface="Open Sans"/>
              </a:rPr>
              <a:t>Ranvir </a:t>
            </a:r>
            <a:r>
              <a:rPr lang="en-US" sz="1600" b="1" dirty="0">
                <a:solidFill>
                  <a:schemeClr val="lt1"/>
                </a:solidFill>
                <a:latin typeface="Open Sans"/>
                <a:ea typeface="Open Sans"/>
                <a:cs typeface="Open Sans"/>
                <a:sym typeface="Open Sans"/>
              </a:rPr>
              <a:t>S. </a:t>
            </a:r>
            <a:r>
              <a:rPr lang="en" sz="1600" b="1" dirty="0">
                <a:solidFill>
                  <a:schemeClr val="lt1"/>
                </a:solidFill>
                <a:latin typeface="Open Sans"/>
                <a:ea typeface="Open Sans"/>
                <a:cs typeface="Open Sans"/>
                <a:sym typeface="Open Sans"/>
              </a:rPr>
              <a:t>Sandhu, </a:t>
            </a:r>
            <a:r>
              <a:rPr lang="en-US" sz="1600" b="1" dirty="0">
                <a:solidFill>
                  <a:schemeClr val="lt1"/>
                </a:solidFill>
                <a:latin typeface="Open Sans"/>
                <a:ea typeface="Open Sans"/>
                <a:cs typeface="Open Sans"/>
                <a:sym typeface="Open Sans"/>
              </a:rPr>
              <a:t>Esq.</a:t>
            </a:r>
          </a:p>
          <a:p>
            <a:pPr algn="ctr">
              <a:buClr>
                <a:srgbClr val="CB5E14"/>
              </a:buClr>
              <a:buSzPct val="25000"/>
            </a:pPr>
            <a:r>
              <a:rPr lang="en" sz="1600" dirty="0">
                <a:solidFill>
                  <a:srgbClr val="FFFFFF"/>
                </a:solidFill>
                <a:latin typeface="Open Sans"/>
                <a:ea typeface="Open Sans"/>
                <a:cs typeface="Open Sans"/>
                <a:sym typeface="Open Sans"/>
              </a:rPr>
              <a:t>(510) 516-2889</a:t>
            </a:r>
          </a:p>
          <a:p>
            <a:pPr lvl="0" algn="ctr" rtl="0">
              <a:spcBef>
                <a:spcPts val="0"/>
              </a:spcBef>
              <a:spcAft>
                <a:spcPts val="0"/>
              </a:spcAft>
              <a:buClr>
                <a:srgbClr val="CB5E14"/>
              </a:buClr>
              <a:buSzPct val="25000"/>
              <a:buFont typeface="Noto Symbol"/>
              <a:buNone/>
            </a:pPr>
            <a:r>
              <a:rPr lang="en-US" sz="1600" dirty="0">
                <a:solidFill>
                  <a:srgbClr val="FFFFFF"/>
                </a:solidFill>
                <a:latin typeface="Open Sans"/>
                <a:ea typeface="Open Sans"/>
                <a:cs typeface="Open Sans"/>
                <a:sym typeface="Open Sans"/>
              </a:rPr>
              <a:t>info@insightlegalpc.com</a:t>
            </a:r>
            <a:endParaRPr lang="en" sz="1600" dirty="0">
              <a:solidFill>
                <a:srgbClr val="FFFFFF"/>
              </a:solidFill>
              <a:latin typeface="Open Sans"/>
              <a:ea typeface="Open Sans"/>
              <a:cs typeface="Open Sans"/>
              <a:sym typeface="Open Sans"/>
            </a:endParaRPr>
          </a:p>
        </p:txBody>
      </p:sp>
      <p:cxnSp>
        <p:nvCxnSpPr>
          <p:cNvPr id="343" name="Shape 343"/>
          <p:cNvCxnSpPr/>
          <p:nvPr/>
        </p:nvCxnSpPr>
        <p:spPr>
          <a:xfrm>
            <a:off x="4029800" y="3499350"/>
            <a:ext cx="1065000" cy="0"/>
          </a:xfrm>
          <a:prstGeom prst="straightConnector1">
            <a:avLst/>
          </a:prstGeom>
          <a:noFill/>
          <a:ln w="9525" cap="flat" cmpd="sng">
            <a:solidFill>
              <a:srgbClr val="5B0F00"/>
            </a:solidFill>
            <a:prstDash val="solid"/>
            <a:round/>
            <a:headEnd type="none" w="lg" len="lg"/>
            <a:tailEnd type="none" w="lg" len="lg"/>
          </a:ln>
        </p:spPr>
      </p:cxnSp>
      <p:pic>
        <p:nvPicPr>
          <p:cNvPr id="3" name="Picture 2">
            <a:extLst>
              <a:ext uri="{FF2B5EF4-FFF2-40B4-BE49-F238E27FC236}">
                <a16:creationId xmlns:a16="http://schemas.microsoft.com/office/drawing/2014/main" id="{8A8E08DA-E04E-45B2-B76E-D3B5F12A929B}"/>
              </a:ext>
            </a:extLst>
          </p:cNvPr>
          <p:cNvPicPr>
            <a:picLocks noChangeAspect="1"/>
          </p:cNvPicPr>
          <p:nvPr/>
        </p:nvPicPr>
        <p:blipFill>
          <a:blip r:embed="rId3"/>
          <a:stretch>
            <a:fillRect/>
          </a:stretch>
        </p:blipFill>
        <p:spPr>
          <a:xfrm>
            <a:off x="1345565" y="734337"/>
            <a:ext cx="5906330" cy="838477"/>
          </a:xfrm>
          <a:prstGeom prst="rect">
            <a:avLst/>
          </a:prstGeom>
        </p:spPr>
      </p:pic>
      <p:cxnSp>
        <p:nvCxnSpPr>
          <p:cNvPr id="13" name="Shape 343">
            <a:extLst>
              <a:ext uri="{FF2B5EF4-FFF2-40B4-BE49-F238E27FC236}">
                <a16:creationId xmlns:a16="http://schemas.microsoft.com/office/drawing/2014/main" id="{1F3FEE1F-8CA2-4272-9550-20F9A9677570}"/>
              </a:ext>
            </a:extLst>
          </p:cNvPr>
          <p:cNvCxnSpPr/>
          <p:nvPr/>
        </p:nvCxnSpPr>
        <p:spPr>
          <a:xfrm>
            <a:off x="4029800" y="2434894"/>
            <a:ext cx="1065000" cy="0"/>
          </a:xfrm>
          <a:prstGeom prst="straightConnector1">
            <a:avLst/>
          </a:prstGeom>
          <a:noFill/>
          <a:ln w="9525" cap="flat" cmpd="sng">
            <a:solidFill>
              <a:srgbClr val="5B0F00"/>
            </a:solidFill>
            <a:prstDash val="solid"/>
            <a:round/>
            <a:headEnd type="none" w="lg" len="lg"/>
            <a:tailEnd type="none" w="lg" len="lg"/>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3" name="Picture 2">
            <a:extLst>
              <a:ext uri="{FF2B5EF4-FFF2-40B4-BE49-F238E27FC236}">
                <a16:creationId xmlns:a16="http://schemas.microsoft.com/office/drawing/2014/main" id="{C813E6AD-3FB0-460E-9F67-02C14866BE4A}"/>
              </a:ext>
            </a:extLst>
          </p:cNvPr>
          <p:cNvPicPr>
            <a:picLocks noChangeAspect="1"/>
          </p:cNvPicPr>
          <p:nvPr/>
        </p:nvPicPr>
        <p:blipFill>
          <a:blip r:embed="rId3"/>
          <a:stretch>
            <a:fillRect/>
          </a:stretch>
        </p:blipFill>
        <p:spPr>
          <a:xfrm>
            <a:off x="0" y="-38100"/>
            <a:ext cx="9144000" cy="5143500"/>
          </a:xfrm>
          <a:prstGeom prst="rect">
            <a:avLst/>
          </a:prstGeom>
        </p:spPr>
      </p:pic>
      <p:sp>
        <p:nvSpPr>
          <p:cNvPr id="6" name="Rectangle 5">
            <a:extLst>
              <a:ext uri="{FF2B5EF4-FFF2-40B4-BE49-F238E27FC236}">
                <a16:creationId xmlns:a16="http://schemas.microsoft.com/office/drawing/2014/main" id="{002EF5BA-3256-4259-A9BA-489C6CC05878}"/>
              </a:ext>
            </a:extLst>
          </p:cNvPr>
          <p:cNvSpPr/>
          <p:nvPr/>
        </p:nvSpPr>
        <p:spPr>
          <a:xfrm>
            <a:off x="15497" y="663327"/>
            <a:ext cx="9144001" cy="23211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Shape 138"/>
          <p:cNvSpPr txBox="1">
            <a:spLocks noGrp="1"/>
          </p:cNvSpPr>
          <p:nvPr>
            <p:ph type="body" idx="4294967295"/>
          </p:nvPr>
        </p:nvSpPr>
        <p:spPr>
          <a:xfrm>
            <a:off x="1686267" y="1804963"/>
            <a:ext cx="5980113" cy="782637"/>
          </a:xfrm>
          <a:prstGeom prst="rect">
            <a:avLst/>
          </a:prstGeom>
          <a:noFill/>
          <a:ln>
            <a:noFill/>
          </a:ln>
        </p:spPr>
        <p:txBody>
          <a:bodyPr lIns="91425" tIns="45700" rIns="91425" bIns="45700" anchor="t" anchorCtr="0">
            <a:noAutofit/>
          </a:bodyPr>
          <a:lstStyle/>
          <a:p>
            <a:pPr marL="0" marR="0" lvl="0" indent="0" algn="ctr" rtl="0">
              <a:lnSpc>
                <a:spcPct val="120000"/>
              </a:lnSpc>
              <a:spcBef>
                <a:spcPts val="600"/>
              </a:spcBef>
              <a:spcAft>
                <a:spcPts val="600"/>
              </a:spcAft>
              <a:buNone/>
            </a:pPr>
            <a:r>
              <a:rPr lang="en" sz="1800" b="1" dirty="0">
                <a:solidFill>
                  <a:schemeClr val="tx1"/>
                </a:solidFill>
                <a:latin typeface="Open Sans"/>
                <a:ea typeface="Open Sans"/>
                <a:cs typeface="Open Sans"/>
                <a:sym typeface="Open Sans"/>
              </a:rPr>
              <a:t>This presentation contains general legal information and not specific legal advice.</a:t>
            </a:r>
          </a:p>
        </p:txBody>
      </p:sp>
      <p:sp>
        <p:nvSpPr>
          <p:cNvPr id="139" name="Shape 139"/>
          <p:cNvSpPr txBox="1">
            <a:spLocks noGrp="1"/>
          </p:cNvSpPr>
          <p:nvPr>
            <p:ph type="body" idx="4294967295"/>
          </p:nvPr>
        </p:nvSpPr>
        <p:spPr>
          <a:xfrm>
            <a:off x="0" y="1117600"/>
            <a:ext cx="9144000" cy="857250"/>
          </a:xfrm>
          <a:prstGeom prst="rect">
            <a:avLst/>
          </a:prstGeom>
          <a:noFill/>
          <a:ln>
            <a:noFill/>
          </a:ln>
        </p:spPr>
        <p:txBody>
          <a:bodyPr lIns="91425" tIns="45700" rIns="91425" bIns="45700" anchor="t" anchorCtr="0">
            <a:noAutofit/>
          </a:bodyPr>
          <a:lstStyle/>
          <a:p>
            <a:pPr marL="0" marR="0" lvl="0" indent="0" algn="ctr" rtl="0">
              <a:lnSpc>
                <a:spcPct val="75000"/>
              </a:lnSpc>
              <a:spcBef>
                <a:spcPts val="0"/>
              </a:spcBef>
              <a:spcAft>
                <a:spcPts val="600"/>
              </a:spcAft>
              <a:buClr>
                <a:srgbClr val="FFFFFF"/>
              </a:buClr>
              <a:buSzPct val="25000"/>
              <a:buFont typeface="Noto Symbol"/>
              <a:buNone/>
            </a:pPr>
            <a:r>
              <a:rPr lang="en" sz="4500" b="1" dirty="0">
                <a:solidFill>
                  <a:schemeClr val="bg1"/>
                </a:solidFill>
                <a:latin typeface="Open Sans"/>
                <a:ea typeface="Open Sans"/>
                <a:cs typeface="Open Sans"/>
                <a:sym typeface="Open Sans"/>
              </a:rPr>
              <a:t>Please Note</a:t>
            </a:r>
          </a:p>
        </p:txBody>
      </p:sp>
      <p:sp>
        <p:nvSpPr>
          <p:cNvPr id="140" name="Shape 140"/>
          <p:cNvSpPr txBox="1">
            <a:spLocks noGrp="1"/>
          </p:cNvSpPr>
          <p:nvPr>
            <p:ph type="body" idx="4294967295"/>
          </p:nvPr>
        </p:nvSpPr>
        <p:spPr>
          <a:xfrm>
            <a:off x="0" y="2879725"/>
            <a:ext cx="5980113" cy="782638"/>
          </a:xfrm>
          <a:prstGeom prst="rect">
            <a:avLst/>
          </a:prstGeom>
          <a:noFill/>
          <a:ln>
            <a:noFill/>
          </a:ln>
        </p:spPr>
        <p:txBody>
          <a:bodyPr lIns="91425" tIns="45700" rIns="91425" bIns="45700" anchor="t" anchorCtr="0">
            <a:noAutofit/>
          </a:bodyPr>
          <a:lstStyle/>
          <a:p>
            <a:pPr marL="0" marR="0" lvl="0" indent="0" algn="ctr" rtl="0">
              <a:lnSpc>
                <a:spcPct val="120000"/>
              </a:lnSpc>
              <a:spcBef>
                <a:spcPts val="600"/>
              </a:spcBef>
              <a:spcAft>
                <a:spcPts val="600"/>
              </a:spcAft>
              <a:buNone/>
            </a:pPr>
            <a:r>
              <a:rPr lang="en" sz="1800">
                <a:solidFill>
                  <a:srgbClr val="FFFFFF"/>
                </a:solidFill>
                <a:latin typeface="Open Sans"/>
                <a:ea typeface="Open Sans"/>
                <a:cs typeface="Open Sans"/>
                <a:sym typeface="Open Sans"/>
              </a:rPr>
              <a:t> </a:t>
            </a:r>
          </a:p>
        </p:txBody>
      </p:sp>
      <p:sp>
        <p:nvSpPr>
          <p:cNvPr id="11" name="Shape 141">
            <a:extLst>
              <a:ext uri="{FF2B5EF4-FFF2-40B4-BE49-F238E27FC236}">
                <a16:creationId xmlns:a16="http://schemas.microsoft.com/office/drawing/2014/main" id="{5425E154-A16C-4A78-A967-9ADECF315C4D}"/>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12" name="Picture 11">
            <a:extLst>
              <a:ext uri="{FF2B5EF4-FFF2-40B4-BE49-F238E27FC236}">
                <a16:creationId xmlns:a16="http://schemas.microsoft.com/office/drawing/2014/main" id="{27B41BD9-E377-46CF-A4C1-0C875CA136FC}"/>
              </a:ext>
            </a:extLst>
          </p:cNvPr>
          <p:cNvPicPr>
            <a:picLocks noChangeAspect="1"/>
          </p:cNvPicPr>
          <p:nvPr/>
        </p:nvPicPr>
        <p:blipFill>
          <a:blip r:embed="rId4"/>
          <a:stretch>
            <a:fillRect/>
          </a:stretch>
        </p:blipFill>
        <p:spPr>
          <a:xfrm>
            <a:off x="8003575" y="4215719"/>
            <a:ext cx="783576" cy="78263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4" name="Picture 3">
            <a:extLst>
              <a:ext uri="{FF2B5EF4-FFF2-40B4-BE49-F238E27FC236}">
                <a16:creationId xmlns:a16="http://schemas.microsoft.com/office/drawing/2014/main" id="{437CC682-1F26-48E8-8222-0DF9C37A7DE7}"/>
              </a:ext>
            </a:extLst>
          </p:cNvPr>
          <p:cNvPicPr>
            <a:picLocks noChangeAspect="1"/>
          </p:cNvPicPr>
          <p:nvPr/>
        </p:nvPicPr>
        <p:blipFill>
          <a:blip r:embed="rId3"/>
          <a:stretch>
            <a:fillRect/>
          </a:stretch>
        </p:blipFill>
        <p:spPr>
          <a:xfrm>
            <a:off x="0" y="0"/>
            <a:ext cx="9143999" cy="5143500"/>
          </a:xfrm>
          <a:prstGeom prst="rect">
            <a:avLst/>
          </a:prstGeom>
        </p:spPr>
      </p:pic>
      <p:sp>
        <p:nvSpPr>
          <p:cNvPr id="146" name="Shape 146"/>
          <p:cNvSpPr txBox="1">
            <a:spLocks noGrp="1"/>
          </p:cNvSpPr>
          <p:nvPr>
            <p:ph type="body" idx="1"/>
          </p:nvPr>
        </p:nvSpPr>
        <p:spPr>
          <a:xfrm>
            <a:off x="1204225" y="1"/>
            <a:ext cx="6735300" cy="3232799"/>
          </a:xfrm>
          <a:prstGeom prst="rect">
            <a:avLst/>
          </a:prstGeom>
          <a:noFill/>
          <a:ln>
            <a:noFill/>
          </a:ln>
        </p:spPr>
        <p:txBody>
          <a:bodyPr lIns="91425" tIns="45700" rIns="91425" bIns="45700" anchor="ctr" anchorCtr="0">
            <a:noAutofit/>
          </a:bodyPr>
          <a:lstStyle/>
          <a:p>
            <a:pPr marL="0" marR="0" lvl="0" indent="0" algn="ctr" rtl="0">
              <a:lnSpc>
                <a:spcPct val="75000"/>
              </a:lnSpc>
              <a:spcBef>
                <a:spcPts val="0"/>
              </a:spcBef>
              <a:spcAft>
                <a:spcPts val="600"/>
              </a:spcAft>
              <a:buClr>
                <a:srgbClr val="FFFFFF"/>
              </a:buClr>
              <a:buSzPct val="25000"/>
              <a:buFont typeface="Noto Symbol"/>
              <a:buNone/>
            </a:pPr>
            <a:r>
              <a:rPr lang="en" sz="3600" b="1" dirty="0">
                <a:solidFill>
                  <a:srgbClr val="FFFFFF"/>
                </a:solidFill>
                <a:latin typeface="Open Sans"/>
                <a:ea typeface="Open Sans"/>
                <a:cs typeface="Open Sans"/>
                <a:sym typeface="Open Sans"/>
              </a:rPr>
              <a:t>Make decisions now so that you have a say in how your future plays out. </a:t>
            </a:r>
          </a:p>
        </p:txBody>
      </p:sp>
      <p:sp>
        <p:nvSpPr>
          <p:cNvPr id="7" name="Shape 141">
            <a:extLst>
              <a:ext uri="{FF2B5EF4-FFF2-40B4-BE49-F238E27FC236}">
                <a16:creationId xmlns:a16="http://schemas.microsoft.com/office/drawing/2014/main" id="{6B954C3B-10CA-4A6E-A208-F985F92D9612}"/>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8" name="Picture 7">
            <a:extLst>
              <a:ext uri="{FF2B5EF4-FFF2-40B4-BE49-F238E27FC236}">
                <a16:creationId xmlns:a16="http://schemas.microsoft.com/office/drawing/2014/main" id="{D72E685D-7587-4179-9693-57FD3FE565A4}"/>
              </a:ext>
            </a:extLst>
          </p:cNvPr>
          <p:cNvPicPr>
            <a:picLocks noChangeAspect="1"/>
          </p:cNvPicPr>
          <p:nvPr/>
        </p:nvPicPr>
        <p:blipFill>
          <a:blip r:embed="rId4"/>
          <a:stretch>
            <a:fillRect/>
          </a:stretch>
        </p:blipFill>
        <p:spPr>
          <a:xfrm>
            <a:off x="8003575" y="4215719"/>
            <a:ext cx="783576" cy="78263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Shape 152"/>
          <p:cNvPicPr preferRelativeResize="0"/>
          <p:nvPr/>
        </p:nvPicPr>
        <p:blipFill>
          <a:blip r:embed="rId3">
            <a:alphaModFix/>
          </a:blip>
          <a:stretch>
            <a:fillRect/>
          </a:stretch>
        </p:blipFill>
        <p:spPr>
          <a:xfrm>
            <a:off x="1" y="-43150"/>
            <a:ext cx="9144000" cy="5183852"/>
          </a:xfrm>
          <a:prstGeom prst="rect">
            <a:avLst/>
          </a:prstGeom>
          <a:noFill/>
          <a:ln>
            <a:noFill/>
          </a:ln>
        </p:spPr>
      </p:pic>
      <p:sp>
        <p:nvSpPr>
          <p:cNvPr id="2" name="TextBox 1">
            <a:extLst>
              <a:ext uri="{FF2B5EF4-FFF2-40B4-BE49-F238E27FC236}">
                <a16:creationId xmlns:a16="http://schemas.microsoft.com/office/drawing/2014/main" id="{B3382A82-E387-44EC-AE87-DC3E5218547D}"/>
              </a:ext>
            </a:extLst>
          </p:cNvPr>
          <p:cNvSpPr txBox="1"/>
          <p:nvPr/>
        </p:nvSpPr>
        <p:spPr>
          <a:xfrm>
            <a:off x="815926" y="977704"/>
            <a:ext cx="4332850" cy="461665"/>
          </a:xfrm>
          <a:prstGeom prst="rect">
            <a:avLst/>
          </a:prstGeom>
          <a:noFill/>
        </p:spPr>
        <p:txBody>
          <a:bodyPr wrap="square" rtlCol="0">
            <a:spAutoFit/>
          </a:bodyPr>
          <a:lstStyle/>
          <a:p>
            <a:r>
              <a:rPr lang="en" sz="2400" b="1" dirty="0">
                <a:solidFill>
                  <a:schemeClr val="tx1"/>
                </a:solidFill>
                <a:latin typeface="Open Sans"/>
                <a:ea typeface="Open Sans"/>
                <a:cs typeface="Open Sans"/>
                <a:sym typeface="Open Sans"/>
              </a:rPr>
              <a:t>“I don’t have an estate”.</a:t>
            </a:r>
          </a:p>
        </p:txBody>
      </p:sp>
      <p:sp>
        <p:nvSpPr>
          <p:cNvPr id="5" name="Text Placeholder 4">
            <a:extLst>
              <a:ext uri="{FF2B5EF4-FFF2-40B4-BE49-F238E27FC236}">
                <a16:creationId xmlns:a16="http://schemas.microsoft.com/office/drawing/2014/main" id="{5F5B14E5-073E-48CA-88C2-9CC419BFFBB0}"/>
              </a:ext>
            </a:extLst>
          </p:cNvPr>
          <p:cNvSpPr>
            <a:spLocks noGrp="1"/>
          </p:cNvSpPr>
          <p:nvPr>
            <p:ph type="body" idx="1"/>
          </p:nvPr>
        </p:nvSpPr>
        <p:spPr>
          <a:xfrm>
            <a:off x="365714" y="556456"/>
            <a:ext cx="3644686" cy="461665"/>
          </a:xfrm>
        </p:spPr>
        <p:txBody>
          <a:bodyPr>
            <a:normAutofit/>
          </a:bodyPr>
          <a:lstStyle/>
          <a:p>
            <a:r>
              <a:rPr lang="en" sz="1800" b="1" dirty="0">
                <a:solidFill>
                  <a:schemeClr val="tx1"/>
                </a:solidFill>
                <a:latin typeface="Open Sans"/>
                <a:ea typeface="Open Sans"/>
                <a:cs typeface="Open Sans"/>
                <a:sym typeface="Open Sans"/>
              </a:rPr>
              <a:t>M Y T H :</a:t>
            </a:r>
          </a:p>
        </p:txBody>
      </p:sp>
      <p:sp>
        <p:nvSpPr>
          <p:cNvPr id="8" name="Shape 141">
            <a:extLst>
              <a:ext uri="{FF2B5EF4-FFF2-40B4-BE49-F238E27FC236}">
                <a16:creationId xmlns:a16="http://schemas.microsoft.com/office/drawing/2014/main" id="{CCC7D338-C717-42F3-BF2D-018285FCE704}"/>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9" name="Picture 8">
            <a:extLst>
              <a:ext uri="{FF2B5EF4-FFF2-40B4-BE49-F238E27FC236}">
                <a16:creationId xmlns:a16="http://schemas.microsoft.com/office/drawing/2014/main" id="{C21EEFD7-85AE-4C1C-BF72-95247BCAA0B2}"/>
              </a:ext>
            </a:extLst>
          </p:cNvPr>
          <p:cNvPicPr>
            <a:picLocks noChangeAspect="1"/>
          </p:cNvPicPr>
          <p:nvPr/>
        </p:nvPicPr>
        <p:blipFill>
          <a:blip r:embed="rId4"/>
          <a:stretch>
            <a:fillRect/>
          </a:stretch>
        </p:blipFill>
        <p:spPr>
          <a:xfrm>
            <a:off x="8003575" y="4215719"/>
            <a:ext cx="783576" cy="78263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2" name="Rectangle 1">
            <a:extLst>
              <a:ext uri="{FF2B5EF4-FFF2-40B4-BE49-F238E27FC236}">
                <a16:creationId xmlns:a16="http://schemas.microsoft.com/office/drawing/2014/main" id="{F51459CD-E590-4A42-BF95-F6A44AFBA7FC}"/>
              </a:ext>
            </a:extLst>
          </p:cNvPr>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Shape 159"/>
          <p:cNvSpPr txBox="1">
            <a:spLocks noGrp="1"/>
          </p:cNvSpPr>
          <p:nvPr>
            <p:ph type="body" idx="1"/>
          </p:nvPr>
        </p:nvSpPr>
        <p:spPr>
          <a:xfrm>
            <a:off x="282474" y="549038"/>
            <a:ext cx="8080769" cy="1181675"/>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chemeClr val="lt1"/>
              </a:buClr>
              <a:buSzPct val="25000"/>
              <a:buFont typeface="Noto Symbol"/>
              <a:buNone/>
            </a:pPr>
            <a:r>
              <a:rPr lang="en" sz="3600" b="1" i="0" u="none" strike="noStrike" cap="none" dirty="0">
                <a:latin typeface="Open Sans"/>
                <a:ea typeface="Open Sans"/>
                <a:cs typeface="Open Sans"/>
                <a:sym typeface="Open Sans"/>
              </a:rPr>
              <a:t>Estate: Your Net Worth in </a:t>
            </a:r>
            <a:r>
              <a:rPr lang="en" sz="3600" b="1" dirty="0">
                <a:latin typeface="Open Sans"/>
                <a:ea typeface="Open Sans"/>
                <a:cs typeface="Open Sans"/>
                <a:sym typeface="Open Sans"/>
              </a:rPr>
              <a:t>t</a:t>
            </a:r>
            <a:r>
              <a:rPr lang="en" sz="3600" b="1" i="0" u="none" strike="noStrike" cap="none" dirty="0">
                <a:latin typeface="Open Sans"/>
                <a:ea typeface="Open Sans"/>
                <a:cs typeface="Open Sans"/>
                <a:sym typeface="Open Sans"/>
              </a:rPr>
              <a:t>he </a:t>
            </a:r>
          </a:p>
          <a:p>
            <a:pPr marL="0" marR="0" lvl="0" indent="0" algn="l" rtl="0">
              <a:lnSpc>
                <a:spcPct val="75000"/>
              </a:lnSpc>
              <a:spcBef>
                <a:spcPts val="0"/>
              </a:spcBef>
              <a:spcAft>
                <a:spcPts val="600"/>
              </a:spcAft>
              <a:buClr>
                <a:schemeClr val="lt1"/>
              </a:buClr>
              <a:buSzPct val="25000"/>
              <a:buFont typeface="Noto Symbol"/>
              <a:buNone/>
            </a:pPr>
            <a:r>
              <a:rPr lang="en" sz="3600" b="1" i="0" u="none" strike="noStrike" cap="none" dirty="0">
                <a:latin typeface="Open Sans"/>
                <a:ea typeface="Open Sans"/>
                <a:cs typeface="Open Sans"/>
                <a:sym typeface="Open Sans"/>
              </a:rPr>
              <a:t>Eyes of the Law</a:t>
            </a:r>
          </a:p>
        </p:txBody>
      </p:sp>
      <p:sp>
        <p:nvSpPr>
          <p:cNvPr id="161" name="Shape 161"/>
          <p:cNvSpPr txBox="1"/>
          <p:nvPr/>
        </p:nvSpPr>
        <p:spPr>
          <a:xfrm>
            <a:off x="282474" y="1707528"/>
            <a:ext cx="3951900" cy="282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600"/>
              </a:spcAft>
              <a:buClr>
                <a:srgbClr val="800000"/>
              </a:buClr>
              <a:buFont typeface="Noto Symbol"/>
              <a:buNone/>
            </a:pPr>
            <a:r>
              <a:rPr lang="en" b="1" u="none" strike="noStrike" cap="none" dirty="0">
                <a:solidFill>
                  <a:schemeClr val="tx1">
                    <a:lumMod val="75000"/>
                    <a:lumOff val="25000"/>
                  </a:schemeClr>
                </a:solidFill>
                <a:latin typeface="Open Sans"/>
                <a:ea typeface="Open Sans"/>
                <a:cs typeface="Open Sans"/>
                <a:sym typeface="Open Sans"/>
              </a:rPr>
              <a:t>Y</a:t>
            </a:r>
            <a:r>
              <a:rPr lang="en" b="1" dirty="0">
                <a:solidFill>
                  <a:schemeClr val="tx1">
                    <a:lumMod val="75000"/>
                    <a:lumOff val="25000"/>
                  </a:schemeClr>
                </a:solidFill>
                <a:latin typeface="Open Sans"/>
                <a:ea typeface="Open Sans"/>
                <a:cs typeface="Open Sans"/>
                <a:sym typeface="Open Sans"/>
              </a:rPr>
              <a:t>our</a:t>
            </a:r>
            <a:r>
              <a:rPr lang="en" b="1" u="none" strike="noStrike" cap="none" dirty="0">
                <a:solidFill>
                  <a:schemeClr val="tx1">
                    <a:lumMod val="75000"/>
                    <a:lumOff val="25000"/>
                  </a:schemeClr>
                </a:solidFill>
                <a:latin typeface="Open Sans"/>
                <a:ea typeface="Open Sans"/>
                <a:cs typeface="Open Sans"/>
                <a:sym typeface="Open Sans"/>
              </a:rPr>
              <a:t> N</a:t>
            </a:r>
            <a:r>
              <a:rPr lang="en" b="1" dirty="0">
                <a:solidFill>
                  <a:schemeClr val="tx1">
                    <a:lumMod val="75000"/>
                    <a:lumOff val="25000"/>
                  </a:schemeClr>
                </a:solidFill>
                <a:latin typeface="Open Sans"/>
                <a:ea typeface="Open Sans"/>
                <a:cs typeface="Open Sans"/>
                <a:sym typeface="Open Sans"/>
              </a:rPr>
              <a:t>et</a:t>
            </a:r>
            <a:r>
              <a:rPr lang="en" b="1" u="none" strike="noStrike" cap="none" dirty="0">
                <a:solidFill>
                  <a:schemeClr val="tx1">
                    <a:lumMod val="75000"/>
                    <a:lumOff val="25000"/>
                  </a:schemeClr>
                </a:solidFill>
                <a:latin typeface="Open Sans"/>
                <a:ea typeface="Open Sans"/>
                <a:cs typeface="Open Sans"/>
                <a:sym typeface="Open Sans"/>
              </a:rPr>
              <a:t> W</a:t>
            </a:r>
            <a:r>
              <a:rPr lang="en" b="1" dirty="0">
                <a:solidFill>
                  <a:schemeClr val="tx1">
                    <a:lumMod val="75000"/>
                    <a:lumOff val="25000"/>
                  </a:schemeClr>
                </a:solidFill>
                <a:latin typeface="Open Sans"/>
                <a:ea typeface="Open Sans"/>
                <a:cs typeface="Open Sans"/>
                <a:sym typeface="Open Sans"/>
              </a:rPr>
              <a:t>orth</a:t>
            </a:r>
            <a:r>
              <a:rPr lang="en" b="1" u="none" strike="noStrike" cap="none" dirty="0">
                <a:solidFill>
                  <a:schemeClr val="tx1">
                    <a:lumMod val="75000"/>
                    <a:lumOff val="25000"/>
                  </a:schemeClr>
                </a:solidFill>
                <a:latin typeface="Open Sans"/>
                <a:ea typeface="Open Sans"/>
                <a:cs typeface="Open Sans"/>
                <a:sym typeface="Open Sans"/>
              </a:rPr>
              <a:t> I</a:t>
            </a:r>
            <a:r>
              <a:rPr lang="en" b="1" dirty="0">
                <a:solidFill>
                  <a:schemeClr val="tx1">
                    <a:lumMod val="75000"/>
                    <a:lumOff val="25000"/>
                  </a:schemeClr>
                </a:solidFill>
                <a:latin typeface="Open Sans"/>
                <a:ea typeface="Open Sans"/>
                <a:cs typeface="Open Sans"/>
                <a:sym typeface="Open Sans"/>
              </a:rPr>
              <a:t>ncludes</a:t>
            </a:r>
          </a:p>
        </p:txBody>
      </p:sp>
      <p:sp>
        <p:nvSpPr>
          <p:cNvPr id="163" name="Shape 163"/>
          <p:cNvSpPr txBox="1"/>
          <p:nvPr/>
        </p:nvSpPr>
        <p:spPr>
          <a:xfrm>
            <a:off x="282475" y="2046576"/>
            <a:ext cx="7721100" cy="2427600"/>
          </a:xfrm>
          <a:prstGeom prst="rect">
            <a:avLst/>
          </a:prstGeom>
          <a:noFill/>
          <a:ln>
            <a:noFill/>
          </a:ln>
        </p:spPr>
        <p:txBody>
          <a:bodyPr lIns="91425" tIns="45700" rIns="91425" bIns="45700" anchor="t" anchorCtr="0">
            <a:noAutofit/>
          </a:bodyPr>
          <a:lstStyle/>
          <a:p>
            <a:pPr marL="285750" marR="0" lvl="0" indent="-266700" algn="l" rtl="0">
              <a:lnSpc>
                <a:spcPct val="130000"/>
              </a:lnSpc>
              <a:spcBef>
                <a:spcPts val="0"/>
              </a:spcBef>
              <a:spcAft>
                <a:spcPts val="0"/>
              </a:spcAft>
              <a:buClr>
                <a:srgbClr val="666666"/>
              </a:buClr>
              <a:buSzPct val="100000"/>
              <a:buFont typeface="Open Sans"/>
              <a:buChar char="▪"/>
            </a:pPr>
            <a:r>
              <a:rPr lang="en" sz="1500" dirty="0">
                <a:solidFill>
                  <a:schemeClr val="bg1"/>
                </a:solidFill>
                <a:latin typeface="Open Sans"/>
                <a:ea typeface="Open Sans"/>
                <a:cs typeface="Open Sans"/>
                <a:sym typeface="Open Sans"/>
              </a:rPr>
              <a:t>Bank accounts </a:t>
            </a:r>
          </a:p>
          <a:p>
            <a:pPr marL="285750" marR="0" lvl="0" indent="-266700" algn="l" rtl="0">
              <a:lnSpc>
                <a:spcPct val="130000"/>
              </a:lnSpc>
              <a:spcBef>
                <a:spcPts val="0"/>
              </a:spcBef>
              <a:spcAft>
                <a:spcPts val="0"/>
              </a:spcAft>
              <a:buClr>
                <a:srgbClr val="666666"/>
              </a:buClr>
              <a:buSzPct val="100000"/>
              <a:buFont typeface="Open Sans"/>
              <a:buChar char="▪"/>
            </a:pPr>
            <a:r>
              <a:rPr lang="en" sz="1500" dirty="0">
                <a:solidFill>
                  <a:schemeClr val="bg1"/>
                </a:solidFill>
                <a:latin typeface="Open Sans"/>
                <a:ea typeface="Open Sans"/>
                <a:cs typeface="Open Sans"/>
                <a:sym typeface="Open Sans"/>
              </a:rPr>
              <a:t>Real Estate (</a:t>
            </a:r>
            <a:r>
              <a:rPr lang="en-US" sz="1500" dirty="0">
                <a:solidFill>
                  <a:schemeClr val="bg1"/>
                </a:solidFill>
                <a:latin typeface="Open Sans"/>
                <a:ea typeface="Open Sans"/>
                <a:cs typeface="Open Sans"/>
                <a:sym typeface="Open Sans"/>
              </a:rPr>
              <a:t>they look at the value, not what you owe on it for Probate fees)</a:t>
            </a:r>
            <a:endParaRPr lang="en" sz="1500" dirty="0">
              <a:solidFill>
                <a:schemeClr val="bg1"/>
              </a:solidFill>
              <a:latin typeface="Open Sans"/>
              <a:ea typeface="Open Sans"/>
              <a:cs typeface="Open Sans"/>
              <a:sym typeface="Open Sans"/>
            </a:endParaRPr>
          </a:p>
          <a:p>
            <a:pPr marL="285750" marR="0" lvl="0" indent="-266700" algn="l" rtl="0">
              <a:lnSpc>
                <a:spcPct val="130000"/>
              </a:lnSpc>
              <a:spcBef>
                <a:spcPts val="0"/>
              </a:spcBef>
              <a:spcAft>
                <a:spcPts val="0"/>
              </a:spcAft>
              <a:buClr>
                <a:srgbClr val="666666"/>
              </a:buClr>
              <a:buSzPct val="100000"/>
              <a:buFont typeface="Open Sans"/>
              <a:buChar char="▪"/>
            </a:pPr>
            <a:r>
              <a:rPr lang="en" sz="1500" dirty="0">
                <a:solidFill>
                  <a:schemeClr val="bg1"/>
                </a:solidFill>
                <a:latin typeface="Open Sans"/>
                <a:ea typeface="Open Sans"/>
                <a:cs typeface="Open Sans"/>
                <a:sym typeface="Open Sans"/>
              </a:rPr>
              <a:t>Retirement Accounts </a:t>
            </a:r>
          </a:p>
          <a:p>
            <a:pPr marL="285750" marR="0" lvl="0" indent="-266700" algn="l" rtl="0">
              <a:lnSpc>
                <a:spcPct val="130000"/>
              </a:lnSpc>
              <a:spcBef>
                <a:spcPts val="0"/>
              </a:spcBef>
              <a:spcAft>
                <a:spcPts val="0"/>
              </a:spcAft>
              <a:buClr>
                <a:srgbClr val="666666"/>
              </a:buClr>
              <a:buSzPct val="100000"/>
              <a:buFont typeface="Open Sans"/>
              <a:buChar char="▪"/>
            </a:pPr>
            <a:r>
              <a:rPr lang="en" sz="1500" dirty="0">
                <a:solidFill>
                  <a:schemeClr val="bg1"/>
                </a:solidFill>
                <a:latin typeface="Open Sans"/>
                <a:ea typeface="Open Sans"/>
                <a:cs typeface="Open Sans"/>
                <a:sym typeface="Open Sans"/>
              </a:rPr>
              <a:t>Cash Value of Life Insurance 	</a:t>
            </a:r>
          </a:p>
          <a:p>
            <a:pPr marL="285750" marR="0" lvl="0" indent="-266700" algn="l" rtl="0">
              <a:lnSpc>
                <a:spcPct val="130000"/>
              </a:lnSpc>
              <a:spcBef>
                <a:spcPts val="0"/>
              </a:spcBef>
              <a:spcAft>
                <a:spcPts val="0"/>
              </a:spcAft>
              <a:buClr>
                <a:srgbClr val="666666"/>
              </a:buClr>
              <a:buSzPct val="100000"/>
              <a:buFont typeface="Open Sans"/>
              <a:buChar char="▪"/>
            </a:pPr>
            <a:r>
              <a:rPr lang="en" sz="1500" dirty="0">
                <a:solidFill>
                  <a:schemeClr val="bg1"/>
                </a:solidFill>
                <a:latin typeface="Open Sans"/>
                <a:ea typeface="Open Sans"/>
                <a:cs typeface="Open Sans"/>
                <a:sym typeface="Open Sans"/>
              </a:rPr>
              <a:t>Automobiles </a:t>
            </a:r>
          </a:p>
          <a:p>
            <a:pPr marL="285750" marR="0" lvl="0" indent="-266700" algn="l" rtl="0">
              <a:lnSpc>
                <a:spcPct val="130000"/>
              </a:lnSpc>
              <a:spcBef>
                <a:spcPts val="0"/>
              </a:spcBef>
              <a:spcAft>
                <a:spcPts val="0"/>
              </a:spcAft>
              <a:buClr>
                <a:srgbClr val="666666"/>
              </a:buClr>
              <a:buSzPct val="100000"/>
              <a:buFont typeface="Open Sans"/>
              <a:buChar char="▪"/>
            </a:pPr>
            <a:r>
              <a:rPr lang="en" sz="1500" dirty="0">
                <a:solidFill>
                  <a:schemeClr val="bg1"/>
                </a:solidFill>
                <a:latin typeface="Open Sans"/>
                <a:ea typeface="Open Sans"/>
                <a:cs typeface="Open Sans"/>
                <a:sym typeface="Open Sans"/>
              </a:rPr>
              <a:t>Any ownership or licenses you have for a trademark</a:t>
            </a:r>
          </a:p>
          <a:p>
            <a:pPr marL="285750" marR="0" lvl="0" indent="-266700" algn="l" rtl="0">
              <a:lnSpc>
                <a:spcPct val="130000"/>
              </a:lnSpc>
              <a:spcBef>
                <a:spcPts val="0"/>
              </a:spcBef>
              <a:spcAft>
                <a:spcPts val="0"/>
              </a:spcAft>
              <a:buClr>
                <a:srgbClr val="666666"/>
              </a:buClr>
              <a:buSzPct val="100000"/>
              <a:buFont typeface="Open Sans"/>
              <a:buChar char="▪"/>
            </a:pPr>
            <a:r>
              <a:rPr lang="en" sz="1500" dirty="0">
                <a:solidFill>
                  <a:schemeClr val="bg1"/>
                </a:solidFill>
                <a:latin typeface="Open Sans"/>
                <a:ea typeface="Open Sans"/>
                <a:cs typeface="Open Sans"/>
                <a:sym typeface="Open Sans"/>
              </a:rPr>
              <a:t>Social media accounts</a:t>
            </a:r>
          </a:p>
          <a:p>
            <a:pPr marL="285750" marR="0" lvl="0" indent="-266700" algn="l" rtl="0">
              <a:lnSpc>
                <a:spcPct val="130000"/>
              </a:lnSpc>
              <a:spcBef>
                <a:spcPts val="0"/>
              </a:spcBef>
              <a:spcAft>
                <a:spcPts val="0"/>
              </a:spcAft>
              <a:buClr>
                <a:srgbClr val="666666"/>
              </a:buClr>
              <a:buSzPct val="100000"/>
              <a:buFont typeface="Open Sans"/>
              <a:buChar char="▪"/>
            </a:pPr>
            <a:r>
              <a:rPr lang="en" sz="1500" dirty="0">
                <a:solidFill>
                  <a:schemeClr val="bg1"/>
                </a:solidFill>
                <a:latin typeface="Open Sans"/>
                <a:ea typeface="Open Sans"/>
                <a:cs typeface="Open Sans"/>
                <a:sym typeface="Open Sans"/>
              </a:rPr>
              <a:t>Any other assets you have to your name</a:t>
            </a:r>
          </a:p>
        </p:txBody>
      </p:sp>
      <p:sp>
        <p:nvSpPr>
          <p:cNvPr id="10" name="Shape 141">
            <a:extLst>
              <a:ext uri="{FF2B5EF4-FFF2-40B4-BE49-F238E27FC236}">
                <a16:creationId xmlns:a16="http://schemas.microsoft.com/office/drawing/2014/main" id="{0325FAC2-CDE7-4E1E-8E8C-C73ACDDA2CA2}"/>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11" name="Picture 10">
            <a:extLst>
              <a:ext uri="{FF2B5EF4-FFF2-40B4-BE49-F238E27FC236}">
                <a16:creationId xmlns:a16="http://schemas.microsoft.com/office/drawing/2014/main" id="{6AAAB542-8177-4184-9932-B67604A9767C}"/>
              </a:ext>
            </a:extLst>
          </p:cNvPr>
          <p:cNvPicPr>
            <a:picLocks noChangeAspect="1"/>
          </p:cNvPicPr>
          <p:nvPr/>
        </p:nvPicPr>
        <p:blipFill>
          <a:blip r:embed="rId3"/>
          <a:stretch>
            <a:fillRect/>
          </a:stretch>
        </p:blipFill>
        <p:spPr>
          <a:xfrm>
            <a:off x="8003575" y="4215719"/>
            <a:ext cx="783576" cy="78263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p:nvPr/>
        </p:nvSpPr>
        <p:spPr>
          <a:xfrm>
            <a:off x="0" y="0"/>
            <a:ext cx="9144000" cy="5143499"/>
          </a:xfrm>
          <a:prstGeom prst="rect">
            <a:avLst/>
          </a:prstGeom>
          <a:solidFill>
            <a:srgbClr val="EA893D"/>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Source Sans Pro"/>
              <a:ea typeface="Source Sans Pro"/>
              <a:cs typeface="Source Sans Pro"/>
              <a:sym typeface="Source Sans Pro"/>
            </a:endParaRPr>
          </a:p>
        </p:txBody>
      </p:sp>
      <p:sp>
        <p:nvSpPr>
          <p:cNvPr id="169" name="Shape 169"/>
          <p:cNvSpPr txBox="1">
            <a:spLocks noGrp="1"/>
          </p:cNvSpPr>
          <p:nvPr>
            <p:ph type="body" idx="1"/>
          </p:nvPr>
        </p:nvSpPr>
        <p:spPr>
          <a:xfrm>
            <a:off x="4405500" y="1560900"/>
            <a:ext cx="4100399" cy="1754999"/>
          </a:xfrm>
          <a:prstGeom prst="rect">
            <a:avLst/>
          </a:prstGeom>
          <a:noFill/>
          <a:ln>
            <a:noFill/>
          </a:ln>
        </p:spPr>
        <p:txBody>
          <a:bodyPr lIns="91425" tIns="45700" rIns="91425" bIns="45700" anchor="t" anchorCtr="0">
            <a:noAutofit/>
          </a:bodyPr>
          <a:lstStyle/>
          <a:p>
            <a:pPr marL="0" marR="0" lvl="0" indent="0" rtl="0">
              <a:lnSpc>
                <a:spcPct val="115000"/>
              </a:lnSpc>
              <a:spcBef>
                <a:spcPts val="0"/>
              </a:spcBef>
              <a:spcAft>
                <a:spcPts val="600"/>
              </a:spcAft>
              <a:buClr>
                <a:schemeClr val="lt1"/>
              </a:buClr>
              <a:buSzPct val="25000"/>
              <a:buFont typeface="Noto Symbol"/>
              <a:buNone/>
            </a:pPr>
            <a:r>
              <a:rPr lang="en" sz="3000" b="0" i="0" u="none" strike="noStrike" cap="none">
                <a:solidFill>
                  <a:schemeClr val="lt1"/>
                </a:solidFill>
                <a:latin typeface="Open Sans"/>
                <a:ea typeface="Open Sans"/>
                <a:cs typeface="Open Sans"/>
                <a:sym typeface="Open Sans"/>
              </a:rPr>
              <a:t>An estate is more</a:t>
            </a:r>
            <a:r>
              <a:rPr lang="en" sz="3000">
                <a:solidFill>
                  <a:schemeClr val="lt1"/>
                </a:solidFill>
                <a:latin typeface="Open Sans"/>
                <a:ea typeface="Open Sans"/>
                <a:cs typeface="Open Sans"/>
                <a:sym typeface="Open Sans"/>
              </a:rPr>
              <a:t> </a:t>
            </a:r>
            <a:r>
              <a:rPr lang="en" sz="3000" b="0" i="0" u="none" strike="noStrike" cap="none">
                <a:solidFill>
                  <a:schemeClr val="lt1"/>
                </a:solidFill>
                <a:latin typeface="Open Sans"/>
                <a:ea typeface="Open Sans"/>
                <a:cs typeface="Open Sans"/>
                <a:sym typeface="Open Sans"/>
              </a:rPr>
              <a:t>than everything you own, it</a:t>
            </a:r>
            <a:r>
              <a:rPr lang="en" sz="3000">
                <a:solidFill>
                  <a:schemeClr val="lt1"/>
                </a:solidFill>
                <a:latin typeface="Open Sans"/>
                <a:ea typeface="Open Sans"/>
                <a:cs typeface="Open Sans"/>
                <a:sym typeface="Open Sans"/>
              </a:rPr>
              <a:t>’</a:t>
            </a:r>
            <a:r>
              <a:rPr lang="en" sz="3000" b="0" i="0" u="none" strike="noStrike" cap="none">
                <a:solidFill>
                  <a:schemeClr val="lt1"/>
                </a:solidFill>
                <a:latin typeface="Open Sans"/>
                <a:ea typeface="Open Sans"/>
                <a:cs typeface="Open Sans"/>
                <a:sym typeface="Open Sans"/>
              </a:rPr>
              <a:t>s also </a:t>
            </a:r>
            <a:r>
              <a:rPr lang="en" sz="3000" b="1" i="0" u="none" strike="noStrike" cap="none">
                <a:solidFill>
                  <a:schemeClr val="lt1"/>
                </a:solidFill>
                <a:latin typeface="Open Sans"/>
                <a:ea typeface="Open Sans"/>
                <a:cs typeface="Open Sans"/>
                <a:sym typeface="Open Sans"/>
              </a:rPr>
              <a:t>everything you owe</a:t>
            </a:r>
            <a:r>
              <a:rPr lang="en" sz="3000" b="0" i="0" u="none" strike="noStrike" cap="none">
                <a:solidFill>
                  <a:schemeClr val="lt1"/>
                </a:solidFill>
                <a:latin typeface="Open Sans"/>
                <a:ea typeface="Open Sans"/>
                <a:cs typeface="Open Sans"/>
                <a:sym typeface="Open Sans"/>
              </a:rPr>
              <a:t>. </a:t>
            </a:r>
          </a:p>
        </p:txBody>
      </p:sp>
      <p:pic>
        <p:nvPicPr>
          <p:cNvPr id="170" name="Shape 170" descr="everythingown.png"/>
          <p:cNvPicPr preferRelativeResize="0"/>
          <p:nvPr/>
        </p:nvPicPr>
        <p:blipFill>
          <a:blip r:embed="rId3">
            <a:alphaModFix/>
          </a:blip>
          <a:stretch>
            <a:fillRect/>
          </a:stretch>
        </p:blipFill>
        <p:spPr>
          <a:xfrm>
            <a:off x="432975" y="1032500"/>
            <a:ext cx="3443699" cy="3179974"/>
          </a:xfrm>
          <a:prstGeom prst="rect">
            <a:avLst/>
          </a:prstGeom>
          <a:noFill/>
          <a:ln>
            <a:noFill/>
          </a:ln>
        </p:spPr>
      </p:pic>
      <p:sp>
        <p:nvSpPr>
          <p:cNvPr id="6" name="Shape 141">
            <a:extLst>
              <a:ext uri="{FF2B5EF4-FFF2-40B4-BE49-F238E27FC236}">
                <a16:creationId xmlns:a16="http://schemas.microsoft.com/office/drawing/2014/main" id="{8BF56A0A-0A13-4679-855B-C927A6AA1549}"/>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7" name="Picture 6">
            <a:extLst>
              <a:ext uri="{FF2B5EF4-FFF2-40B4-BE49-F238E27FC236}">
                <a16:creationId xmlns:a16="http://schemas.microsoft.com/office/drawing/2014/main" id="{DD0AFC84-0278-4A74-833B-A194E957C076}"/>
              </a:ext>
            </a:extLst>
          </p:cNvPr>
          <p:cNvPicPr>
            <a:picLocks noChangeAspect="1"/>
          </p:cNvPicPr>
          <p:nvPr/>
        </p:nvPicPr>
        <p:blipFill>
          <a:blip r:embed="rId4"/>
          <a:stretch>
            <a:fillRect/>
          </a:stretch>
        </p:blipFill>
        <p:spPr>
          <a:xfrm>
            <a:off x="8003575" y="4215719"/>
            <a:ext cx="783576" cy="78263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5" name="Picture 14">
            <a:extLst>
              <a:ext uri="{FF2B5EF4-FFF2-40B4-BE49-F238E27FC236}">
                <a16:creationId xmlns:a16="http://schemas.microsoft.com/office/drawing/2014/main" id="{7AED80DD-F395-4A75-B9AC-4563E66A4F55}"/>
              </a:ext>
            </a:extLst>
          </p:cNvPr>
          <p:cNvPicPr>
            <a:picLocks noChangeAspect="1"/>
          </p:cNvPicPr>
          <p:nvPr/>
        </p:nvPicPr>
        <p:blipFill rotWithShape="1">
          <a:blip r:embed="rId3"/>
          <a:srcRect t="9741" b="2039"/>
          <a:stretch/>
        </p:blipFill>
        <p:spPr>
          <a:xfrm>
            <a:off x="0" y="-1486"/>
            <a:ext cx="9144001" cy="5143392"/>
          </a:xfrm>
          <a:prstGeom prst="rect">
            <a:avLst/>
          </a:prstGeom>
        </p:spPr>
      </p:pic>
      <p:sp>
        <p:nvSpPr>
          <p:cNvPr id="177" name="Shape 177"/>
          <p:cNvSpPr txBox="1">
            <a:spLocks noGrp="1"/>
          </p:cNvSpPr>
          <p:nvPr>
            <p:ph type="body" idx="1"/>
          </p:nvPr>
        </p:nvSpPr>
        <p:spPr>
          <a:xfrm>
            <a:off x="429361" y="1033022"/>
            <a:ext cx="5035439" cy="2970178"/>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None/>
            </a:pPr>
            <a:r>
              <a:rPr lang="en" sz="2400" b="1" dirty="0">
                <a:latin typeface="Open Sans"/>
                <a:ea typeface="Open Sans"/>
                <a:cs typeface="Open Sans"/>
                <a:sym typeface="Open Sans"/>
              </a:rPr>
              <a:t>I’m simple. Just my wife &amp; me. We own one house and it’s going to our kids.</a:t>
            </a:r>
          </a:p>
        </p:txBody>
      </p:sp>
      <p:sp>
        <p:nvSpPr>
          <p:cNvPr id="178" name="Shape 178"/>
          <p:cNvSpPr txBox="1"/>
          <p:nvPr/>
        </p:nvSpPr>
        <p:spPr>
          <a:xfrm>
            <a:off x="206880" y="87934"/>
            <a:ext cx="1706880" cy="855668"/>
          </a:xfrm>
          <a:prstGeom prst="rect">
            <a:avLst/>
          </a:prstGeom>
          <a:noFill/>
          <a:ln>
            <a:noFill/>
          </a:ln>
        </p:spPr>
        <p:txBody>
          <a:bodyPr lIns="91425" tIns="91425" rIns="91425" bIns="91425" anchor="ctr" anchorCtr="0">
            <a:noAutofit/>
          </a:bodyPr>
          <a:lstStyle/>
          <a:p>
            <a:pPr lvl="0" rtl="0">
              <a:lnSpc>
                <a:spcPct val="150000"/>
              </a:lnSpc>
              <a:spcBef>
                <a:spcPts val="0"/>
              </a:spcBef>
              <a:buNone/>
            </a:pPr>
            <a:r>
              <a:rPr lang="en" sz="2400" b="1" dirty="0">
                <a:solidFill>
                  <a:schemeClr val="tx1">
                    <a:lumMod val="85000"/>
                    <a:lumOff val="15000"/>
                  </a:schemeClr>
                </a:solidFill>
                <a:latin typeface="Open Sans"/>
                <a:ea typeface="Open Sans"/>
                <a:cs typeface="Open Sans"/>
                <a:sym typeface="Open Sans"/>
              </a:rPr>
              <a:t>M Y T H :</a:t>
            </a:r>
          </a:p>
        </p:txBody>
      </p:sp>
      <p:sp>
        <p:nvSpPr>
          <p:cNvPr id="8" name="Shape 141">
            <a:extLst>
              <a:ext uri="{FF2B5EF4-FFF2-40B4-BE49-F238E27FC236}">
                <a16:creationId xmlns:a16="http://schemas.microsoft.com/office/drawing/2014/main" id="{345AC48A-77AA-4443-A666-BEA6CADB26F5}"/>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9" name="Picture 8">
            <a:extLst>
              <a:ext uri="{FF2B5EF4-FFF2-40B4-BE49-F238E27FC236}">
                <a16:creationId xmlns:a16="http://schemas.microsoft.com/office/drawing/2014/main" id="{4F218FE2-B5D4-41B3-80DB-F75A8A727639}"/>
              </a:ext>
            </a:extLst>
          </p:cNvPr>
          <p:cNvPicPr>
            <a:picLocks noChangeAspect="1"/>
          </p:cNvPicPr>
          <p:nvPr/>
        </p:nvPicPr>
        <p:blipFill>
          <a:blip r:embed="rId4"/>
          <a:stretch>
            <a:fillRect/>
          </a:stretch>
        </p:blipFill>
        <p:spPr>
          <a:xfrm>
            <a:off x="8003575" y="4215719"/>
            <a:ext cx="783576" cy="78263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5" name="Rectangle 4">
            <a:extLst>
              <a:ext uri="{FF2B5EF4-FFF2-40B4-BE49-F238E27FC236}">
                <a16:creationId xmlns:a16="http://schemas.microsoft.com/office/drawing/2014/main" id="{80C2C087-E9C6-4332-98D3-B0696320668C}"/>
              </a:ext>
            </a:extLst>
          </p:cNvPr>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Shape 184"/>
          <p:cNvSpPr txBox="1"/>
          <p:nvPr/>
        </p:nvSpPr>
        <p:spPr>
          <a:xfrm>
            <a:off x="306525" y="649650"/>
            <a:ext cx="8322900" cy="287100"/>
          </a:xfrm>
          <a:prstGeom prst="rect">
            <a:avLst/>
          </a:prstGeom>
          <a:noFill/>
          <a:ln>
            <a:noFill/>
          </a:ln>
        </p:spPr>
        <p:txBody>
          <a:bodyPr lIns="91425" tIns="45700" rIns="91425" bIns="45700" anchor="t" anchorCtr="0">
            <a:noAutofit/>
          </a:bodyPr>
          <a:lstStyle/>
          <a:p>
            <a:pPr lvl="0" rtl="0">
              <a:lnSpc>
                <a:spcPct val="75000"/>
              </a:lnSpc>
              <a:spcBef>
                <a:spcPts val="0"/>
              </a:spcBef>
              <a:spcAft>
                <a:spcPts val="600"/>
              </a:spcAft>
              <a:buNone/>
            </a:pPr>
            <a:r>
              <a:rPr lang="en" sz="2800" b="1" dirty="0">
                <a:solidFill>
                  <a:schemeClr val="bg1"/>
                </a:solidFill>
                <a:latin typeface="Open Sans"/>
                <a:ea typeface="Open Sans"/>
                <a:cs typeface="Open Sans"/>
                <a:sym typeface="Open Sans"/>
              </a:rPr>
              <a:t>What makes Estate Planning important:</a:t>
            </a:r>
          </a:p>
        </p:txBody>
      </p:sp>
      <p:sp>
        <p:nvSpPr>
          <p:cNvPr id="186" name="Shape 186"/>
          <p:cNvSpPr txBox="1"/>
          <p:nvPr/>
        </p:nvSpPr>
        <p:spPr>
          <a:xfrm>
            <a:off x="337975" y="1280120"/>
            <a:ext cx="7351500" cy="2812800"/>
          </a:xfrm>
          <a:prstGeom prst="rect">
            <a:avLst/>
          </a:prstGeom>
          <a:noFill/>
          <a:ln>
            <a:noFill/>
          </a:ln>
        </p:spPr>
        <p:txBody>
          <a:bodyPr lIns="91425" tIns="91425" rIns="91425" bIns="91425" anchor="t" anchorCtr="0">
            <a:noAutofit/>
          </a:bodyPr>
          <a:lstStyle/>
          <a:p>
            <a:pPr marL="285750" lvl="0" indent="-266700" rtl="0">
              <a:lnSpc>
                <a:spcPct val="115000"/>
              </a:lnSpc>
              <a:spcBef>
                <a:spcPts val="1200"/>
              </a:spcBef>
              <a:buClr>
                <a:srgbClr val="666666"/>
              </a:buClr>
              <a:buSzPct val="100000"/>
              <a:buFont typeface="Open Sans"/>
              <a:buChar char="▪"/>
            </a:pPr>
            <a:r>
              <a:rPr lang="en" sz="1500" b="1" dirty="0">
                <a:latin typeface="Open Sans"/>
                <a:ea typeface="Open Sans"/>
                <a:cs typeface="Open Sans"/>
                <a:sym typeface="Open Sans"/>
              </a:rPr>
              <a:t>Real Estate: Joint Tenants With Rights of Survivorship, Community Property, Tenants in Common </a:t>
            </a:r>
          </a:p>
          <a:p>
            <a:pPr marL="285750" lvl="0" indent="-266700" rtl="0">
              <a:lnSpc>
                <a:spcPct val="115000"/>
              </a:lnSpc>
              <a:spcBef>
                <a:spcPts val="1200"/>
              </a:spcBef>
              <a:buClr>
                <a:srgbClr val="666666"/>
              </a:buClr>
              <a:buSzPct val="100000"/>
              <a:buFont typeface="Open Sans"/>
              <a:buChar char="▪"/>
            </a:pPr>
            <a:r>
              <a:rPr lang="en" sz="1500" b="1" dirty="0">
                <a:latin typeface="Open Sans"/>
                <a:ea typeface="Open Sans"/>
                <a:cs typeface="Open Sans"/>
                <a:sym typeface="Open Sans"/>
              </a:rPr>
              <a:t>Minor beneficiaries </a:t>
            </a:r>
            <a:r>
              <a:rPr lang="en-US" sz="1500" b="1" dirty="0">
                <a:latin typeface="Open Sans"/>
                <a:ea typeface="Open Sans"/>
                <a:cs typeface="Open Sans"/>
                <a:sym typeface="Open Sans"/>
              </a:rPr>
              <a:t>need guardians and backup guardians assigned in case the state send them to the State’s foster care system</a:t>
            </a:r>
            <a:endParaRPr lang="en" sz="1500" b="1" dirty="0">
              <a:latin typeface="Open Sans"/>
              <a:ea typeface="Open Sans"/>
              <a:cs typeface="Open Sans"/>
              <a:sym typeface="Open Sans"/>
            </a:endParaRPr>
          </a:p>
          <a:p>
            <a:pPr marL="285750" lvl="0" indent="-266700" rtl="0">
              <a:lnSpc>
                <a:spcPct val="115000"/>
              </a:lnSpc>
              <a:spcBef>
                <a:spcPts val="1200"/>
              </a:spcBef>
              <a:buClr>
                <a:srgbClr val="666666"/>
              </a:buClr>
              <a:buSzPct val="100000"/>
              <a:buFont typeface="Open Sans"/>
              <a:buChar char="▪"/>
            </a:pPr>
            <a:r>
              <a:rPr lang="en" sz="1500" b="1" dirty="0">
                <a:latin typeface="Open Sans"/>
                <a:ea typeface="Open Sans"/>
                <a:cs typeface="Open Sans"/>
                <a:sym typeface="Open Sans"/>
              </a:rPr>
              <a:t>Capacity to make legal and medical decisions </a:t>
            </a:r>
          </a:p>
          <a:p>
            <a:pPr marL="285750" lvl="0" indent="-266700" rtl="0">
              <a:lnSpc>
                <a:spcPct val="115000"/>
              </a:lnSpc>
              <a:spcBef>
                <a:spcPts val="1200"/>
              </a:spcBef>
              <a:buClr>
                <a:srgbClr val="666666"/>
              </a:buClr>
              <a:buSzPct val="100000"/>
              <a:buFont typeface="Open Sans"/>
              <a:buChar char="▪"/>
            </a:pPr>
            <a:r>
              <a:rPr lang="en" sz="1500" b="1" dirty="0">
                <a:latin typeface="Open Sans"/>
                <a:ea typeface="Open Sans"/>
                <a:cs typeface="Open Sans"/>
                <a:sym typeface="Open Sans"/>
              </a:rPr>
              <a:t>Citizenship of client, spouse, successor trustee</a:t>
            </a:r>
          </a:p>
          <a:p>
            <a:pPr marL="285750" lvl="0" indent="-266700" rtl="0">
              <a:lnSpc>
                <a:spcPct val="115000"/>
              </a:lnSpc>
              <a:spcBef>
                <a:spcPts val="1200"/>
              </a:spcBef>
              <a:buClr>
                <a:srgbClr val="666666"/>
              </a:buClr>
              <a:buSzPct val="100000"/>
              <a:buFont typeface="Open Sans"/>
              <a:buChar char="▪"/>
            </a:pPr>
            <a:r>
              <a:rPr lang="en" sz="1500" b="1" dirty="0">
                <a:latin typeface="Open Sans"/>
                <a:ea typeface="Open Sans"/>
                <a:cs typeface="Open Sans"/>
                <a:sym typeface="Open Sans"/>
              </a:rPr>
              <a:t>Out of state property </a:t>
            </a:r>
            <a:r>
              <a:rPr lang="en-US" sz="1500" b="1" dirty="0">
                <a:latin typeface="Open Sans"/>
                <a:ea typeface="Open Sans"/>
                <a:cs typeface="Open Sans"/>
                <a:sym typeface="Open Sans"/>
              </a:rPr>
              <a:t>in the US (anything outside of the U.S.A (i.e. India or China) is not a part of the estate plan; you need to speak to attorneys over there for that</a:t>
            </a:r>
            <a:endParaRPr lang="en" sz="1500" b="1" dirty="0">
              <a:latin typeface="Open Sans"/>
              <a:ea typeface="Open Sans"/>
              <a:cs typeface="Open Sans"/>
              <a:sym typeface="Open Sans"/>
            </a:endParaRPr>
          </a:p>
        </p:txBody>
      </p:sp>
      <p:sp>
        <p:nvSpPr>
          <p:cNvPr id="6" name="Shape 141">
            <a:extLst>
              <a:ext uri="{FF2B5EF4-FFF2-40B4-BE49-F238E27FC236}">
                <a16:creationId xmlns:a16="http://schemas.microsoft.com/office/drawing/2014/main" id="{A458D714-31A6-4130-8E95-9FEC4C5963B9}"/>
              </a:ext>
            </a:extLst>
          </p:cNvPr>
          <p:cNvSpPr txBox="1"/>
          <p:nvPr/>
        </p:nvSpPr>
        <p:spPr>
          <a:xfrm>
            <a:off x="110760" y="4854806"/>
            <a:ext cx="8739599" cy="2871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600"/>
              </a:spcAft>
              <a:buClr>
                <a:srgbClr val="FFFFFF"/>
              </a:buClr>
              <a:buSzPct val="25000"/>
              <a:buFont typeface="Noto Symbol"/>
              <a:buNone/>
            </a:pPr>
            <a:r>
              <a:rPr lang="en" sz="1000" dirty="0">
                <a:solidFill>
                  <a:srgbClr val="FFFFFF"/>
                </a:solidFill>
                <a:latin typeface="Open Sans"/>
                <a:ea typeface="Open Sans"/>
                <a:cs typeface="Open Sans"/>
                <a:sym typeface="Open Sans"/>
              </a:rPr>
              <a:t>E S T A T E   P L A N N I N G</a:t>
            </a:r>
            <a:r>
              <a:rPr lang="en" sz="1000" dirty="0">
                <a:solidFill>
                  <a:schemeClr val="lt1"/>
                </a:solidFill>
                <a:latin typeface="Open Sans"/>
                <a:ea typeface="Open Sans"/>
                <a:cs typeface="Open Sans"/>
                <a:sym typeface="Open Sans"/>
              </a:rPr>
              <a:t>   </a:t>
            </a:r>
            <a:r>
              <a:rPr lang="en" sz="1000" dirty="0">
                <a:solidFill>
                  <a:srgbClr val="FFFFFF"/>
                </a:solidFill>
                <a:latin typeface="Open Sans"/>
                <a:ea typeface="Open Sans"/>
                <a:cs typeface="Open Sans"/>
                <a:sym typeface="Open Sans"/>
              </a:rPr>
              <a:t>1 0 1</a:t>
            </a:r>
          </a:p>
        </p:txBody>
      </p:sp>
      <p:pic>
        <p:nvPicPr>
          <p:cNvPr id="7" name="Picture 6">
            <a:extLst>
              <a:ext uri="{FF2B5EF4-FFF2-40B4-BE49-F238E27FC236}">
                <a16:creationId xmlns:a16="http://schemas.microsoft.com/office/drawing/2014/main" id="{E048DB47-3AE4-49EF-B868-03F1C0D113EB}"/>
              </a:ext>
            </a:extLst>
          </p:cNvPr>
          <p:cNvPicPr>
            <a:picLocks noChangeAspect="1"/>
          </p:cNvPicPr>
          <p:nvPr/>
        </p:nvPicPr>
        <p:blipFill>
          <a:blip r:embed="rId3"/>
          <a:stretch>
            <a:fillRect/>
          </a:stretch>
        </p:blipFill>
        <p:spPr>
          <a:xfrm>
            <a:off x="8003575" y="4215719"/>
            <a:ext cx="783576" cy="782637"/>
          </a:xfrm>
          <a:prstGeom prst="rect">
            <a:avLst/>
          </a:prstGeom>
        </p:spPr>
      </p:pic>
    </p:spTree>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TM03457491[[fn=Metropolitan]]</Template>
  <TotalTime>189</TotalTime>
  <Words>2012</Words>
  <Application>Microsoft Office PowerPoint</Application>
  <PresentationFormat>On-screen Show (16:9)</PresentationFormat>
  <Paragraphs>184</Paragraphs>
  <Slides>24</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Calibri Light</vt:lpstr>
      <vt:lpstr>Helvetica Neue</vt:lpstr>
      <vt:lpstr>Lato</vt:lpstr>
      <vt:lpstr>Montserrat SemiBold</vt:lpstr>
      <vt:lpstr>Noto Symbol</vt:lpstr>
      <vt:lpstr>Open Sans</vt:lpstr>
      <vt:lpstr>Source Sans Pro</vt:lpstr>
      <vt:lpstr>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Burnham</dc:creator>
  <cp:lastModifiedBy>Ranvir S. Sandhu</cp:lastModifiedBy>
  <cp:revision>49</cp:revision>
  <dcterms:modified xsi:type="dcterms:W3CDTF">2023-03-01T22:26:37Z</dcterms:modified>
</cp:coreProperties>
</file>